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4B96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Cousin" userId="1f77b485-916f-41c8-b176-198634f9427c" providerId="ADAL" clId="{89CCD82E-5631-4DC7-B697-40545D684628}"/>
    <pc:docChg chg="delSld delMainMaster">
      <pc:chgData name="Lauren Cousin" userId="1f77b485-916f-41c8-b176-198634f9427c" providerId="ADAL" clId="{89CCD82E-5631-4DC7-B697-40545D684628}" dt="2025-01-23T16:43:11.851" v="17" actId="47"/>
      <pc:docMkLst>
        <pc:docMk/>
      </pc:docMkLst>
      <pc:sldChg chg="del">
        <pc:chgData name="Lauren Cousin" userId="1f77b485-916f-41c8-b176-198634f9427c" providerId="ADAL" clId="{89CCD82E-5631-4DC7-B697-40545D684628}" dt="2025-01-23T16:43:07.574" v="3" actId="47"/>
        <pc:sldMkLst>
          <pc:docMk/>
          <pc:sldMk cId="683769560" sldId="257"/>
        </pc:sldMkLst>
      </pc:sldChg>
      <pc:sldChg chg="del">
        <pc:chgData name="Lauren Cousin" userId="1f77b485-916f-41c8-b176-198634f9427c" providerId="ADAL" clId="{89CCD82E-5631-4DC7-B697-40545D684628}" dt="2025-01-23T16:43:08.240" v="5" actId="47"/>
        <pc:sldMkLst>
          <pc:docMk/>
          <pc:sldMk cId="4043204561" sldId="258"/>
        </pc:sldMkLst>
      </pc:sldChg>
      <pc:sldChg chg="del">
        <pc:chgData name="Lauren Cousin" userId="1f77b485-916f-41c8-b176-198634f9427c" providerId="ADAL" clId="{89CCD82E-5631-4DC7-B697-40545D684628}" dt="2025-01-23T16:43:06.606" v="1" actId="47"/>
        <pc:sldMkLst>
          <pc:docMk/>
          <pc:sldMk cId="3669456866" sldId="259"/>
        </pc:sldMkLst>
      </pc:sldChg>
      <pc:sldChg chg="del">
        <pc:chgData name="Lauren Cousin" userId="1f77b485-916f-41c8-b176-198634f9427c" providerId="ADAL" clId="{89CCD82E-5631-4DC7-B697-40545D684628}" dt="2025-01-23T16:43:07.177" v="2" actId="47"/>
        <pc:sldMkLst>
          <pc:docMk/>
          <pc:sldMk cId="3073937174" sldId="260"/>
        </pc:sldMkLst>
      </pc:sldChg>
      <pc:sldChg chg="del">
        <pc:chgData name="Lauren Cousin" userId="1f77b485-916f-41c8-b176-198634f9427c" providerId="ADAL" clId="{89CCD82E-5631-4DC7-B697-40545D684628}" dt="2025-01-23T16:43:09.142" v="8" actId="47"/>
        <pc:sldMkLst>
          <pc:docMk/>
          <pc:sldMk cId="1509734913" sldId="263"/>
        </pc:sldMkLst>
      </pc:sldChg>
      <pc:sldChg chg="del">
        <pc:chgData name="Lauren Cousin" userId="1f77b485-916f-41c8-b176-198634f9427c" providerId="ADAL" clId="{89CCD82E-5631-4DC7-B697-40545D684628}" dt="2025-01-23T16:43:09.364" v="9" actId="47"/>
        <pc:sldMkLst>
          <pc:docMk/>
          <pc:sldMk cId="386972859" sldId="264"/>
        </pc:sldMkLst>
      </pc:sldChg>
      <pc:sldChg chg="del">
        <pc:chgData name="Lauren Cousin" userId="1f77b485-916f-41c8-b176-198634f9427c" providerId="ADAL" clId="{89CCD82E-5631-4DC7-B697-40545D684628}" dt="2025-01-23T16:43:09.631" v="10" actId="47"/>
        <pc:sldMkLst>
          <pc:docMk/>
          <pc:sldMk cId="95097250" sldId="265"/>
        </pc:sldMkLst>
      </pc:sldChg>
      <pc:sldChg chg="del">
        <pc:chgData name="Lauren Cousin" userId="1f77b485-916f-41c8-b176-198634f9427c" providerId="ADAL" clId="{89CCD82E-5631-4DC7-B697-40545D684628}" dt="2025-01-23T16:43:09.898" v="11" actId="47"/>
        <pc:sldMkLst>
          <pc:docMk/>
          <pc:sldMk cId="975347267" sldId="266"/>
        </pc:sldMkLst>
      </pc:sldChg>
      <pc:sldChg chg="del">
        <pc:chgData name="Lauren Cousin" userId="1f77b485-916f-41c8-b176-198634f9427c" providerId="ADAL" clId="{89CCD82E-5631-4DC7-B697-40545D684628}" dt="2025-01-23T16:43:10.166" v="12" actId="47"/>
        <pc:sldMkLst>
          <pc:docMk/>
          <pc:sldMk cId="547305791" sldId="267"/>
        </pc:sldMkLst>
      </pc:sldChg>
      <pc:sldChg chg="del">
        <pc:chgData name="Lauren Cousin" userId="1f77b485-916f-41c8-b176-198634f9427c" providerId="ADAL" clId="{89CCD82E-5631-4DC7-B697-40545D684628}" dt="2025-01-23T16:43:10.471" v="13" actId="47"/>
        <pc:sldMkLst>
          <pc:docMk/>
          <pc:sldMk cId="3345170150" sldId="268"/>
        </pc:sldMkLst>
      </pc:sldChg>
      <pc:sldChg chg="del">
        <pc:chgData name="Lauren Cousin" userId="1f77b485-916f-41c8-b176-198634f9427c" providerId="ADAL" clId="{89CCD82E-5631-4DC7-B697-40545D684628}" dt="2025-01-23T16:43:08.526" v="6" actId="47"/>
        <pc:sldMkLst>
          <pc:docMk/>
          <pc:sldMk cId="698150067" sldId="269"/>
        </pc:sldMkLst>
      </pc:sldChg>
      <pc:sldChg chg="del">
        <pc:chgData name="Lauren Cousin" userId="1f77b485-916f-41c8-b176-198634f9427c" providerId="ADAL" clId="{89CCD82E-5631-4DC7-B697-40545D684628}" dt="2025-01-23T16:43:07.938" v="4" actId="47"/>
        <pc:sldMkLst>
          <pc:docMk/>
          <pc:sldMk cId="1665020790" sldId="270"/>
        </pc:sldMkLst>
      </pc:sldChg>
      <pc:sldChg chg="del">
        <pc:chgData name="Lauren Cousin" userId="1f77b485-916f-41c8-b176-198634f9427c" providerId="ADAL" clId="{89CCD82E-5631-4DC7-B697-40545D684628}" dt="2025-01-23T16:43:08.890" v="7" actId="47"/>
        <pc:sldMkLst>
          <pc:docMk/>
          <pc:sldMk cId="1609713708" sldId="271"/>
        </pc:sldMkLst>
      </pc:sldChg>
      <pc:sldChg chg="del">
        <pc:chgData name="Lauren Cousin" userId="1f77b485-916f-41c8-b176-198634f9427c" providerId="ADAL" clId="{89CCD82E-5631-4DC7-B697-40545D684628}" dt="2025-01-23T16:43:05.915" v="0" actId="47"/>
        <pc:sldMkLst>
          <pc:docMk/>
          <pc:sldMk cId="4239312291" sldId="273"/>
        </pc:sldMkLst>
      </pc:sldChg>
      <pc:sldChg chg="del">
        <pc:chgData name="Lauren Cousin" userId="1f77b485-916f-41c8-b176-198634f9427c" providerId="ADAL" clId="{89CCD82E-5631-4DC7-B697-40545D684628}" dt="2025-01-23T16:43:10.733" v="14" actId="47"/>
        <pc:sldMkLst>
          <pc:docMk/>
          <pc:sldMk cId="3086954400" sldId="274"/>
        </pc:sldMkLst>
      </pc:sldChg>
      <pc:sldChg chg="del">
        <pc:chgData name="Lauren Cousin" userId="1f77b485-916f-41c8-b176-198634f9427c" providerId="ADAL" clId="{89CCD82E-5631-4DC7-B697-40545D684628}" dt="2025-01-23T16:43:10.984" v="15" actId="47"/>
        <pc:sldMkLst>
          <pc:docMk/>
          <pc:sldMk cId="726929901" sldId="276"/>
        </pc:sldMkLst>
      </pc:sldChg>
      <pc:sldChg chg="del">
        <pc:chgData name="Lauren Cousin" userId="1f77b485-916f-41c8-b176-198634f9427c" providerId="ADAL" clId="{89CCD82E-5631-4DC7-B697-40545D684628}" dt="2025-01-23T16:43:11.537" v="16" actId="47"/>
        <pc:sldMkLst>
          <pc:docMk/>
          <pc:sldMk cId="1993240433" sldId="278"/>
        </pc:sldMkLst>
      </pc:sldChg>
      <pc:sldChg chg="del">
        <pc:chgData name="Lauren Cousin" userId="1f77b485-916f-41c8-b176-198634f9427c" providerId="ADAL" clId="{89CCD82E-5631-4DC7-B697-40545D684628}" dt="2025-01-23T16:43:11.851" v="17" actId="47"/>
        <pc:sldMkLst>
          <pc:docMk/>
          <pc:sldMk cId="1195608558" sldId="281"/>
        </pc:sldMkLst>
      </pc:sldChg>
      <pc:sldMasterChg chg="del delSldLayout">
        <pc:chgData name="Lauren Cousin" userId="1f77b485-916f-41c8-b176-198634f9427c" providerId="ADAL" clId="{89CCD82E-5631-4DC7-B697-40545D684628}" dt="2025-01-23T16:43:11.851" v="17" actId="47"/>
        <pc:sldMasterMkLst>
          <pc:docMk/>
          <pc:sldMasterMk cId="1828318191" sldId="2147483660"/>
        </pc:sldMasterMkLst>
        <pc:sldLayoutChg chg="del">
          <pc:chgData name="Lauren Cousin" userId="1f77b485-916f-41c8-b176-198634f9427c" providerId="ADAL" clId="{89CCD82E-5631-4DC7-B697-40545D684628}" dt="2025-01-23T16:43:11.851" v="17" actId="47"/>
          <pc:sldLayoutMkLst>
            <pc:docMk/>
            <pc:sldMasterMk cId="1828318191" sldId="2147483660"/>
            <pc:sldLayoutMk cId="2145997540" sldId="2147483661"/>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1510227762" sldId="2147483662"/>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3089676149" sldId="2147483663"/>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691331422" sldId="2147483664"/>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3278859397" sldId="2147483665"/>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2632039697" sldId="2147483666"/>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3012294529" sldId="2147483667"/>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861199977" sldId="2147483668"/>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2042024703" sldId="2147483669"/>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591332923" sldId="2147483670"/>
          </pc:sldLayoutMkLst>
        </pc:sldLayoutChg>
        <pc:sldLayoutChg chg="del">
          <pc:chgData name="Lauren Cousin" userId="1f77b485-916f-41c8-b176-198634f9427c" providerId="ADAL" clId="{89CCD82E-5631-4DC7-B697-40545D684628}" dt="2025-01-23T16:43:11.851" v="17" actId="47"/>
          <pc:sldLayoutMkLst>
            <pc:docMk/>
            <pc:sldMasterMk cId="1828318191" sldId="2147483660"/>
            <pc:sldLayoutMk cId="2646889972"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E417982-7A90-46E8-9D57-B3A3E26DFE51}" type="datetimeFigureOut">
              <a:rPr lang="en-GB" smtClean="0"/>
              <a:t>23/01/2025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53D3D30-0C98-4477-ACE3-AB55875B9B9B}" type="slidenum">
              <a:rPr lang="en-GB" smtClean="0"/>
              <a:t>‹#›</a:t>
            </a:fld>
            <a:endParaRPr lang="en-GB"/>
          </a:p>
        </p:txBody>
      </p:sp>
    </p:spTree>
    <p:extLst>
      <p:ext uri="{BB962C8B-B14F-4D97-AF65-F5344CB8AC3E}">
        <p14:creationId xmlns:p14="http://schemas.microsoft.com/office/powerpoint/2010/main" val="2988603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08C4-D9C6-A74F-A66D-213402A0FB5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BD5979B-D842-744A-B306-7FCA9FE221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AC36673-267D-7A4F-A332-9A4F9B24478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B11243EC-9046-044A-9BE8-001174BF67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E26E4D-D523-044D-B21D-B0E1BE7553AB}"/>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699627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24AAD-973A-EB48-9F16-A497AE804E1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D42BA4-D335-AD44-9DDD-70260C17ADD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DECA65-8DB5-7644-B847-A8D49EBDF08C}"/>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B882A120-6442-B946-83A5-B7AD365B5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65ADC4-5AF1-8445-898E-B8BCD5F03873}"/>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92922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93ACF-012B-0744-9E99-853E8A209F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AF87769-CC62-714C-B15E-EA1A1E8ED5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1280A0-B114-524D-8857-E8FF02F96BE1}"/>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C4AC4420-31D1-B74C-8FC1-F3D3520471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3F3E90-3278-3540-8787-02D60D7637E8}"/>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484732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B6B02-65EF-EB46-8A11-03D7DE57E56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F7DAC1-AADD-534F-ADAF-4F141570132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1B7868D-4B5B-A44A-B1CD-B610D2986F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8AF18DB-C0E3-F541-8D26-E9A66B00FF5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929E4413-A131-984E-B670-CB14A2AA98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A7552A-EDD4-7F43-A253-713191E20C55}"/>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916596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8BC6E-C87D-014C-9543-94FE9566BE3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B916E18-D8C3-1344-A507-6C528F09AF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3C5847E-D86C-A44B-9D04-61D9671F850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1234C9-7F65-2B4B-81C7-0B7D0814EA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536AB70-27DC-BB4C-A014-D68C81C29AA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AE10BD4-05C2-CA4E-9AFD-BA49A2D72FD8}"/>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8" name="Footer Placeholder 7">
            <a:extLst>
              <a:ext uri="{FF2B5EF4-FFF2-40B4-BE49-F238E27FC236}">
                <a16:creationId xmlns:a16="http://schemas.microsoft.com/office/drawing/2014/main" id="{BDB014B3-87FD-004C-8492-72408DE8D6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E228C5-E97A-E542-AF2C-420585927C2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4777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7D6F-9780-4B48-B006-A490AAF52D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89920CA-AF46-6F45-B297-A180E7332DE1}"/>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4" name="Footer Placeholder 3">
            <a:extLst>
              <a:ext uri="{FF2B5EF4-FFF2-40B4-BE49-F238E27FC236}">
                <a16:creationId xmlns:a16="http://schemas.microsoft.com/office/drawing/2014/main" id="{23F5B4A5-BE23-404E-A187-7C06A829356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FF4D21-A15D-6443-BC8F-30B8FE90E319}"/>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7938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7DB143-A4BE-2948-BED3-B9C495380E7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3" name="Footer Placeholder 2">
            <a:extLst>
              <a:ext uri="{FF2B5EF4-FFF2-40B4-BE49-F238E27FC236}">
                <a16:creationId xmlns:a16="http://schemas.microsoft.com/office/drawing/2014/main" id="{91E510AA-DB44-2749-96EF-142475EDEA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221BD-303C-8C46-9CD1-F8B908CF6447}"/>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723365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B9529-3400-5743-BCAF-B06EB936D17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B93737-FB21-B149-A1F9-2540763ED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13BCEEF-FF6B-C74F-9F37-C9EA85991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0BC7072-2BDE-FC4A-B665-1EFB06173A75}"/>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B5F8C117-B521-8148-812E-41924BB510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765076-F54B-BA4A-8CA8-67591E4608CF}"/>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755464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05FE-ACA9-DA4A-B98D-2CAF3FAE5D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180BA07-4A72-1D40-80B2-7E5D834A9A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30F8C9-AD03-214C-BC4A-B83F5400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F039651-C00E-9B44-8BBE-07C8D4EEB7E4}"/>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2BA695D9-0ABC-E84C-A6C5-AD9F6E5346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D1F42-37EF-F04F-843E-628DB1185744}"/>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8598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034C2-41CF-1C40-9142-891A02F6CE0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C96811-F360-164C-AE3C-B8986A72BF5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C3D7A33-FF17-0549-89CD-E2BD0DBF5475}"/>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0B5E5B78-3AF2-554B-97DC-1E56D995EB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EDB795-4294-EE4C-9729-FD06EAA9CD1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906723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1512AA-A11D-DB49-A1E8-5E2CADCC6E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9C9EFE1-2137-C641-B650-E63D16046CF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E2066E-5978-3547-8210-3FCD53386B44}"/>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7813B10F-25B8-CF4D-850B-A8F336A66F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A9AA45-EE77-AC43-99D2-585D67DC661E}"/>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54128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DA7B7B-0AEC-D643-8911-75F170B7C8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A7035A-BF4C-7148-85BF-1C8F889887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4D580B-2B05-2A48-A59C-250AEE4AE6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43B0EF0A-0376-F645-A7AD-6D4C5019D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742152-47FB-CB41-948D-380FF10800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937054-6D0D-0646-B378-F120D517803A}" type="slidenum">
              <a:rPr lang="en-US" smtClean="0"/>
              <a:t>‹#›</a:t>
            </a:fld>
            <a:endParaRPr lang="en-US"/>
          </a:p>
        </p:txBody>
      </p:sp>
    </p:spTree>
    <p:extLst>
      <p:ext uri="{BB962C8B-B14F-4D97-AF65-F5344CB8AC3E}">
        <p14:creationId xmlns:p14="http://schemas.microsoft.com/office/powerpoint/2010/main" val="2189795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CAE579-378B-6A44-9981-0ECB3E6AE234}"/>
              </a:ext>
            </a:extLst>
          </p:cNvPr>
          <p:cNvSpPr/>
          <p:nvPr/>
        </p:nvSpPr>
        <p:spPr>
          <a:xfrm>
            <a:off x="1817889" y="171980"/>
            <a:ext cx="2784592" cy="1473073"/>
          </a:xfrm>
          <a:prstGeom prst="rect">
            <a:avLst/>
          </a:prstGeom>
          <a:solidFill>
            <a:schemeClr val="accent1"/>
          </a:solidFill>
          <a:ln w="38100">
            <a:solidFill>
              <a:schemeClr val="accent4"/>
            </a:solidFill>
            <a:extLst>
              <a:ext uri="{C807C97D-BFC1-408E-A445-0C87EB9F89A2}">
                <ask:lineSketchStyleProps xmlns:ask="http://schemas.microsoft.com/office/drawing/2018/sketchyshapes" sd="1219033472">
                  <a:custGeom>
                    <a:avLst/>
                    <a:gdLst>
                      <a:gd name="connsiteX0" fmla="*/ 0 w 2784592"/>
                      <a:gd name="connsiteY0" fmla="*/ 0 h 1473073"/>
                      <a:gd name="connsiteX1" fmla="*/ 529072 w 2784592"/>
                      <a:gd name="connsiteY1" fmla="*/ 0 h 1473073"/>
                      <a:gd name="connsiteX2" fmla="*/ 1002453 w 2784592"/>
                      <a:gd name="connsiteY2" fmla="*/ 0 h 1473073"/>
                      <a:gd name="connsiteX3" fmla="*/ 1503680 w 2784592"/>
                      <a:gd name="connsiteY3" fmla="*/ 0 h 1473073"/>
                      <a:gd name="connsiteX4" fmla="*/ 2088444 w 2784592"/>
                      <a:gd name="connsiteY4" fmla="*/ 0 h 1473073"/>
                      <a:gd name="connsiteX5" fmla="*/ 2784592 w 2784592"/>
                      <a:gd name="connsiteY5" fmla="*/ 0 h 1473073"/>
                      <a:gd name="connsiteX6" fmla="*/ 2784592 w 2784592"/>
                      <a:gd name="connsiteY6" fmla="*/ 461563 h 1473073"/>
                      <a:gd name="connsiteX7" fmla="*/ 2784592 w 2784592"/>
                      <a:gd name="connsiteY7" fmla="*/ 908395 h 1473073"/>
                      <a:gd name="connsiteX8" fmla="*/ 2784592 w 2784592"/>
                      <a:gd name="connsiteY8" fmla="*/ 1473073 h 1473073"/>
                      <a:gd name="connsiteX9" fmla="*/ 2227674 w 2784592"/>
                      <a:gd name="connsiteY9" fmla="*/ 1473073 h 1473073"/>
                      <a:gd name="connsiteX10" fmla="*/ 1726447 w 2784592"/>
                      <a:gd name="connsiteY10" fmla="*/ 1473073 h 1473073"/>
                      <a:gd name="connsiteX11" fmla="*/ 1113837 w 2784592"/>
                      <a:gd name="connsiteY11" fmla="*/ 1473073 h 1473073"/>
                      <a:gd name="connsiteX12" fmla="*/ 584764 w 2784592"/>
                      <a:gd name="connsiteY12" fmla="*/ 1473073 h 1473073"/>
                      <a:gd name="connsiteX13" fmla="*/ 0 w 2784592"/>
                      <a:gd name="connsiteY13" fmla="*/ 1473073 h 1473073"/>
                      <a:gd name="connsiteX14" fmla="*/ 0 w 2784592"/>
                      <a:gd name="connsiteY14" fmla="*/ 967318 h 1473073"/>
                      <a:gd name="connsiteX15" fmla="*/ 0 w 2784592"/>
                      <a:gd name="connsiteY15" fmla="*/ 491024 h 1473073"/>
                      <a:gd name="connsiteX16" fmla="*/ 0 w 2784592"/>
                      <a:gd name="connsiteY16" fmla="*/ 0 h 1473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84592" h="1473073" fill="none" extrusionOk="0">
                        <a:moveTo>
                          <a:pt x="0" y="0"/>
                        </a:moveTo>
                        <a:cubicBezTo>
                          <a:pt x="159943" y="-41714"/>
                          <a:pt x="286063" y="14427"/>
                          <a:pt x="529072" y="0"/>
                        </a:cubicBezTo>
                        <a:cubicBezTo>
                          <a:pt x="772081" y="-14427"/>
                          <a:pt x="782190" y="88"/>
                          <a:pt x="1002453" y="0"/>
                        </a:cubicBezTo>
                        <a:cubicBezTo>
                          <a:pt x="1222716" y="-88"/>
                          <a:pt x="1276461" y="53821"/>
                          <a:pt x="1503680" y="0"/>
                        </a:cubicBezTo>
                        <a:cubicBezTo>
                          <a:pt x="1730899" y="-53821"/>
                          <a:pt x="1881432" y="22865"/>
                          <a:pt x="2088444" y="0"/>
                        </a:cubicBezTo>
                        <a:cubicBezTo>
                          <a:pt x="2295456" y="-22865"/>
                          <a:pt x="2456666" y="74011"/>
                          <a:pt x="2784592" y="0"/>
                        </a:cubicBezTo>
                        <a:cubicBezTo>
                          <a:pt x="2791344" y="117175"/>
                          <a:pt x="2780220" y="309200"/>
                          <a:pt x="2784592" y="461563"/>
                        </a:cubicBezTo>
                        <a:cubicBezTo>
                          <a:pt x="2788964" y="613926"/>
                          <a:pt x="2753683" y="736976"/>
                          <a:pt x="2784592" y="908395"/>
                        </a:cubicBezTo>
                        <a:cubicBezTo>
                          <a:pt x="2815501" y="1079814"/>
                          <a:pt x="2754296" y="1207403"/>
                          <a:pt x="2784592" y="1473073"/>
                        </a:cubicBezTo>
                        <a:cubicBezTo>
                          <a:pt x="2607655" y="1518230"/>
                          <a:pt x="2402426" y="1425773"/>
                          <a:pt x="2227674" y="1473073"/>
                        </a:cubicBezTo>
                        <a:cubicBezTo>
                          <a:pt x="2052922" y="1520373"/>
                          <a:pt x="1932290" y="1461043"/>
                          <a:pt x="1726447" y="1473073"/>
                        </a:cubicBezTo>
                        <a:cubicBezTo>
                          <a:pt x="1520604" y="1485103"/>
                          <a:pt x="1330005" y="1454693"/>
                          <a:pt x="1113837" y="1473073"/>
                        </a:cubicBezTo>
                        <a:cubicBezTo>
                          <a:pt x="897669" y="1491453"/>
                          <a:pt x="788223" y="1425990"/>
                          <a:pt x="584764" y="1473073"/>
                        </a:cubicBezTo>
                        <a:cubicBezTo>
                          <a:pt x="381305" y="1520156"/>
                          <a:pt x="132688" y="1469977"/>
                          <a:pt x="0" y="1473073"/>
                        </a:cubicBezTo>
                        <a:cubicBezTo>
                          <a:pt x="-27870" y="1237439"/>
                          <a:pt x="44424" y="1136074"/>
                          <a:pt x="0" y="967318"/>
                        </a:cubicBezTo>
                        <a:cubicBezTo>
                          <a:pt x="-44424" y="798562"/>
                          <a:pt x="44005" y="608024"/>
                          <a:pt x="0" y="491024"/>
                        </a:cubicBezTo>
                        <a:cubicBezTo>
                          <a:pt x="-44005" y="374024"/>
                          <a:pt x="13837" y="150242"/>
                          <a:pt x="0" y="0"/>
                        </a:cubicBezTo>
                        <a:close/>
                      </a:path>
                      <a:path w="2784592" h="1473073" stroke="0" extrusionOk="0">
                        <a:moveTo>
                          <a:pt x="0" y="0"/>
                        </a:moveTo>
                        <a:cubicBezTo>
                          <a:pt x="136101" y="-35193"/>
                          <a:pt x="274918" y="33184"/>
                          <a:pt x="529072" y="0"/>
                        </a:cubicBezTo>
                        <a:cubicBezTo>
                          <a:pt x="783226" y="-33184"/>
                          <a:pt x="888474" y="54831"/>
                          <a:pt x="1002453" y="0"/>
                        </a:cubicBezTo>
                        <a:cubicBezTo>
                          <a:pt x="1116432" y="-54831"/>
                          <a:pt x="1471006" y="47332"/>
                          <a:pt x="1615063" y="0"/>
                        </a:cubicBezTo>
                        <a:cubicBezTo>
                          <a:pt x="1759120" y="-47332"/>
                          <a:pt x="1913970" y="23701"/>
                          <a:pt x="2144136" y="0"/>
                        </a:cubicBezTo>
                        <a:cubicBezTo>
                          <a:pt x="2374302" y="-23701"/>
                          <a:pt x="2629477" y="35683"/>
                          <a:pt x="2784592" y="0"/>
                        </a:cubicBezTo>
                        <a:cubicBezTo>
                          <a:pt x="2838234" y="163585"/>
                          <a:pt x="2731725" y="351158"/>
                          <a:pt x="2784592" y="520486"/>
                        </a:cubicBezTo>
                        <a:cubicBezTo>
                          <a:pt x="2837459" y="689814"/>
                          <a:pt x="2776320" y="911959"/>
                          <a:pt x="2784592" y="1011510"/>
                        </a:cubicBezTo>
                        <a:cubicBezTo>
                          <a:pt x="2792864" y="1111061"/>
                          <a:pt x="2748985" y="1289637"/>
                          <a:pt x="2784592" y="1473073"/>
                        </a:cubicBezTo>
                        <a:cubicBezTo>
                          <a:pt x="2684062" y="1501147"/>
                          <a:pt x="2506023" y="1430617"/>
                          <a:pt x="2283365" y="1473073"/>
                        </a:cubicBezTo>
                        <a:cubicBezTo>
                          <a:pt x="2060707" y="1515529"/>
                          <a:pt x="1881704" y="1461059"/>
                          <a:pt x="1726447" y="1473073"/>
                        </a:cubicBezTo>
                        <a:cubicBezTo>
                          <a:pt x="1571190" y="1485087"/>
                          <a:pt x="1315731" y="1463801"/>
                          <a:pt x="1169529" y="1473073"/>
                        </a:cubicBezTo>
                        <a:cubicBezTo>
                          <a:pt x="1023327" y="1482345"/>
                          <a:pt x="902254" y="1467230"/>
                          <a:pt x="640456" y="1473073"/>
                        </a:cubicBezTo>
                        <a:cubicBezTo>
                          <a:pt x="378658" y="1478916"/>
                          <a:pt x="221683" y="1403185"/>
                          <a:pt x="0" y="1473073"/>
                        </a:cubicBezTo>
                        <a:cubicBezTo>
                          <a:pt x="-16464" y="1331863"/>
                          <a:pt x="46238" y="1185867"/>
                          <a:pt x="0" y="952587"/>
                        </a:cubicBezTo>
                        <a:cubicBezTo>
                          <a:pt x="-46238" y="719307"/>
                          <a:pt x="35076" y="591668"/>
                          <a:pt x="0" y="432101"/>
                        </a:cubicBezTo>
                        <a:cubicBezTo>
                          <a:pt x="-35076" y="272534"/>
                          <a:pt x="49778" y="117081"/>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bg1"/>
                </a:solidFill>
                <a:latin typeface="Halogen" pitchFamily="2" charset="77"/>
              </a:rPr>
              <a:t>Vulnerable Groups </a:t>
            </a:r>
          </a:p>
          <a:p>
            <a:pPr algn="ctr"/>
            <a:r>
              <a:rPr lang="en-US" b="1">
                <a:solidFill>
                  <a:schemeClr val="bg1"/>
                </a:solidFill>
                <a:latin typeface="Halogen" pitchFamily="2" charset="77"/>
              </a:rPr>
              <a:t>at St Wilfrid's </a:t>
            </a:r>
          </a:p>
          <a:p>
            <a:pPr algn="ctr"/>
            <a:r>
              <a:rPr lang="en-US" b="1">
                <a:solidFill>
                  <a:schemeClr val="bg1"/>
                </a:solidFill>
                <a:latin typeface="Halogen" pitchFamily="2" charset="77"/>
              </a:rPr>
              <a:t>CE Primary School</a:t>
            </a:r>
          </a:p>
        </p:txBody>
      </p:sp>
      <p:sp>
        <p:nvSpPr>
          <p:cNvPr id="14" name="Rectangle 13">
            <a:extLst>
              <a:ext uri="{FF2B5EF4-FFF2-40B4-BE49-F238E27FC236}">
                <a16:creationId xmlns:a16="http://schemas.microsoft.com/office/drawing/2014/main" id="{1EBD2ADB-F8B4-224A-8108-BF1B2A6E5BEE}"/>
              </a:ext>
            </a:extLst>
          </p:cNvPr>
          <p:cNvSpPr/>
          <p:nvPr/>
        </p:nvSpPr>
        <p:spPr>
          <a:xfrm>
            <a:off x="353315" y="1806722"/>
            <a:ext cx="4249166" cy="1565658"/>
          </a:xfrm>
          <a:prstGeom prst="rect">
            <a:avLst/>
          </a:prstGeom>
          <a:noFill/>
          <a:ln w="28575">
            <a:solidFill>
              <a:schemeClr val="accent4"/>
            </a:solidFill>
            <a:extLst>
              <a:ext uri="{C807C97D-BFC1-408E-A445-0C87EB9F89A2}">
                <ask:lineSketchStyleProps xmlns:ask="http://schemas.microsoft.com/office/drawing/2018/sketchyshapes" sd="1219033472">
                  <a:custGeom>
                    <a:avLst/>
                    <a:gdLst>
                      <a:gd name="connsiteX0" fmla="*/ 0 w 4249166"/>
                      <a:gd name="connsiteY0" fmla="*/ 0 h 1565658"/>
                      <a:gd name="connsiteX1" fmla="*/ 616129 w 4249166"/>
                      <a:gd name="connsiteY1" fmla="*/ 0 h 1565658"/>
                      <a:gd name="connsiteX2" fmla="*/ 1189766 w 4249166"/>
                      <a:gd name="connsiteY2" fmla="*/ 0 h 1565658"/>
                      <a:gd name="connsiteX3" fmla="*/ 1720912 w 4249166"/>
                      <a:gd name="connsiteY3" fmla="*/ 0 h 1565658"/>
                      <a:gd name="connsiteX4" fmla="*/ 2252058 w 4249166"/>
                      <a:gd name="connsiteY4" fmla="*/ 0 h 1565658"/>
                      <a:gd name="connsiteX5" fmla="*/ 2868187 w 4249166"/>
                      <a:gd name="connsiteY5" fmla="*/ 0 h 1565658"/>
                      <a:gd name="connsiteX6" fmla="*/ 3441824 w 4249166"/>
                      <a:gd name="connsiteY6" fmla="*/ 0 h 1565658"/>
                      <a:gd name="connsiteX7" fmla="*/ 4249166 w 4249166"/>
                      <a:gd name="connsiteY7" fmla="*/ 0 h 1565658"/>
                      <a:gd name="connsiteX8" fmla="*/ 4249166 w 4249166"/>
                      <a:gd name="connsiteY8" fmla="*/ 506229 h 1565658"/>
                      <a:gd name="connsiteX9" fmla="*/ 4249166 w 4249166"/>
                      <a:gd name="connsiteY9" fmla="*/ 981146 h 1565658"/>
                      <a:gd name="connsiteX10" fmla="*/ 4249166 w 4249166"/>
                      <a:gd name="connsiteY10" fmla="*/ 1565658 h 1565658"/>
                      <a:gd name="connsiteX11" fmla="*/ 3803004 w 4249166"/>
                      <a:gd name="connsiteY11" fmla="*/ 1565658 h 1565658"/>
                      <a:gd name="connsiteX12" fmla="*/ 3186875 w 4249166"/>
                      <a:gd name="connsiteY12" fmla="*/ 1565658 h 1565658"/>
                      <a:gd name="connsiteX13" fmla="*/ 2698220 w 4249166"/>
                      <a:gd name="connsiteY13" fmla="*/ 1565658 h 1565658"/>
                      <a:gd name="connsiteX14" fmla="*/ 2082091 w 4249166"/>
                      <a:gd name="connsiteY14" fmla="*/ 1565658 h 1565658"/>
                      <a:gd name="connsiteX15" fmla="*/ 1635929 w 4249166"/>
                      <a:gd name="connsiteY15" fmla="*/ 1565658 h 1565658"/>
                      <a:gd name="connsiteX16" fmla="*/ 1232258 w 4249166"/>
                      <a:gd name="connsiteY16" fmla="*/ 1565658 h 1565658"/>
                      <a:gd name="connsiteX17" fmla="*/ 828587 w 4249166"/>
                      <a:gd name="connsiteY17" fmla="*/ 1565658 h 1565658"/>
                      <a:gd name="connsiteX18" fmla="*/ 0 w 4249166"/>
                      <a:gd name="connsiteY18" fmla="*/ 1565658 h 1565658"/>
                      <a:gd name="connsiteX19" fmla="*/ 0 w 4249166"/>
                      <a:gd name="connsiteY19" fmla="*/ 1090742 h 1565658"/>
                      <a:gd name="connsiteX20" fmla="*/ 0 w 4249166"/>
                      <a:gd name="connsiteY20" fmla="*/ 537543 h 1565658"/>
                      <a:gd name="connsiteX21" fmla="*/ 0 w 4249166"/>
                      <a:gd name="connsiteY21" fmla="*/ 0 h 1565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49166" h="1565658" fill="none" extrusionOk="0">
                        <a:moveTo>
                          <a:pt x="0" y="0"/>
                        </a:moveTo>
                        <a:cubicBezTo>
                          <a:pt x="139553" y="-52429"/>
                          <a:pt x="309207" y="7701"/>
                          <a:pt x="616129" y="0"/>
                        </a:cubicBezTo>
                        <a:cubicBezTo>
                          <a:pt x="923051" y="-7701"/>
                          <a:pt x="951902" y="59454"/>
                          <a:pt x="1189766" y="0"/>
                        </a:cubicBezTo>
                        <a:cubicBezTo>
                          <a:pt x="1427630" y="-59454"/>
                          <a:pt x="1579420" y="13799"/>
                          <a:pt x="1720912" y="0"/>
                        </a:cubicBezTo>
                        <a:cubicBezTo>
                          <a:pt x="1862404" y="-13799"/>
                          <a:pt x="2066598" y="61222"/>
                          <a:pt x="2252058" y="0"/>
                        </a:cubicBezTo>
                        <a:cubicBezTo>
                          <a:pt x="2437518" y="-61222"/>
                          <a:pt x="2597625" y="36575"/>
                          <a:pt x="2868187" y="0"/>
                        </a:cubicBezTo>
                        <a:cubicBezTo>
                          <a:pt x="3138749" y="-36575"/>
                          <a:pt x="3295801" y="20809"/>
                          <a:pt x="3441824" y="0"/>
                        </a:cubicBezTo>
                        <a:cubicBezTo>
                          <a:pt x="3587847" y="-20809"/>
                          <a:pt x="3849717" y="39992"/>
                          <a:pt x="4249166" y="0"/>
                        </a:cubicBezTo>
                        <a:cubicBezTo>
                          <a:pt x="4289473" y="116727"/>
                          <a:pt x="4240700" y="314497"/>
                          <a:pt x="4249166" y="506229"/>
                        </a:cubicBezTo>
                        <a:cubicBezTo>
                          <a:pt x="4257632" y="697961"/>
                          <a:pt x="4225845" y="869454"/>
                          <a:pt x="4249166" y="981146"/>
                        </a:cubicBezTo>
                        <a:cubicBezTo>
                          <a:pt x="4272487" y="1092838"/>
                          <a:pt x="4218901" y="1345533"/>
                          <a:pt x="4249166" y="1565658"/>
                        </a:cubicBezTo>
                        <a:cubicBezTo>
                          <a:pt x="4106799" y="1572124"/>
                          <a:pt x="3928031" y="1542556"/>
                          <a:pt x="3803004" y="1565658"/>
                        </a:cubicBezTo>
                        <a:cubicBezTo>
                          <a:pt x="3677977" y="1588760"/>
                          <a:pt x="3489864" y="1549230"/>
                          <a:pt x="3186875" y="1565658"/>
                        </a:cubicBezTo>
                        <a:cubicBezTo>
                          <a:pt x="2883886" y="1582086"/>
                          <a:pt x="2926041" y="1528206"/>
                          <a:pt x="2698220" y="1565658"/>
                        </a:cubicBezTo>
                        <a:cubicBezTo>
                          <a:pt x="2470400" y="1603110"/>
                          <a:pt x="2295309" y="1511059"/>
                          <a:pt x="2082091" y="1565658"/>
                        </a:cubicBezTo>
                        <a:cubicBezTo>
                          <a:pt x="1868873" y="1620257"/>
                          <a:pt x="1737076" y="1541023"/>
                          <a:pt x="1635929" y="1565658"/>
                        </a:cubicBezTo>
                        <a:cubicBezTo>
                          <a:pt x="1534782" y="1590293"/>
                          <a:pt x="1378224" y="1541581"/>
                          <a:pt x="1232258" y="1565658"/>
                        </a:cubicBezTo>
                        <a:cubicBezTo>
                          <a:pt x="1086292" y="1589735"/>
                          <a:pt x="1002417" y="1541868"/>
                          <a:pt x="828587" y="1565658"/>
                        </a:cubicBezTo>
                        <a:cubicBezTo>
                          <a:pt x="654757" y="1589448"/>
                          <a:pt x="372874" y="1484280"/>
                          <a:pt x="0" y="1565658"/>
                        </a:cubicBezTo>
                        <a:cubicBezTo>
                          <a:pt x="-47044" y="1367416"/>
                          <a:pt x="36544" y="1282849"/>
                          <a:pt x="0" y="1090742"/>
                        </a:cubicBezTo>
                        <a:cubicBezTo>
                          <a:pt x="-36544" y="898635"/>
                          <a:pt x="9308" y="799168"/>
                          <a:pt x="0" y="537543"/>
                        </a:cubicBezTo>
                        <a:cubicBezTo>
                          <a:pt x="-9308" y="275918"/>
                          <a:pt x="26153" y="223637"/>
                          <a:pt x="0" y="0"/>
                        </a:cubicBezTo>
                        <a:close/>
                      </a:path>
                      <a:path w="4249166" h="1565658" stroke="0" extrusionOk="0">
                        <a:moveTo>
                          <a:pt x="0" y="0"/>
                        </a:moveTo>
                        <a:cubicBezTo>
                          <a:pt x="157607" y="-51917"/>
                          <a:pt x="303848" y="54075"/>
                          <a:pt x="488654" y="0"/>
                        </a:cubicBezTo>
                        <a:cubicBezTo>
                          <a:pt x="673460" y="-54075"/>
                          <a:pt x="699141" y="21373"/>
                          <a:pt x="892325" y="0"/>
                        </a:cubicBezTo>
                        <a:cubicBezTo>
                          <a:pt x="1085509" y="-21373"/>
                          <a:pt x="1258234" y="64986"/>
                          <a:pt x="1508454" y="0"/>
                        </a:cubicBezTo>
                        <a:cubicBezTo>
                          <a:pt x="1758674" y="-64986"/>
                          <a:pt x="1809402" y="17610"/>
                          <a:pt x="1997108" y="0"/>
                        </a:cubicBezTo>
                        <a:cubicBezTo>
                          <a:pt x="2184814" y="-17610"/>
                          <a:pt x="2276263" y="50889"/>
                          <a:pt x="2485762" y="0"/>
                        </a:cubicBezTo>
                        <a:cubicBezTo>
                          <a:pt x="2695261" y="-50889"/>
                          <a:pt x="2970048" y="5925"/>
                          <a:pt x="3101891" y="0"/>
                        </a:cubicBezTo>
                        <a:cubicBezTo>
                          <a:pt x="3233734" y="-5925"/>
                          <a:pt x="3367471" y="34422"/>
                          <a:pt x="3548054" y="0"/>
                        </a:cubicBezTo>
                        <a:cubicBezTo>
                          <a:pt x="3728637" y="-34422"/>
                          <a:pt x="4015444" y="7117"/>
                          <a:pt x="4249166" y="0"/>
                        </a:cubicBezTo>
                        <a:cubicBezTo>
                          <a:pt x="4290217" y="251677"/>
                          <a:pt x="4236175" y="371263"/>
                          <a:pt x="4249166" y="553199"/>
                        </a:cubicBezTo>
                        <a:cubicBezTo>
                          <a:pt x="4262157" y="735135"/>
                          <a:pt x="4207624" y="920950"/>
                          <a:pt x="4249166" y="1043772"/>
                        </a:cubicBezTo>
                        <a:cubicBezTo>
                          <a:pt x="4290708" y="1166594"/>
                          <a:pt x="4228444" y="1310033"/>
                          <a:pt x="4249166" y="1565658"/>
                        </a:cubicBezTo>
                        <a:cubicBezTo>
                          <a:pt x="4128452" y="1584996"/>
                          <a:pt x="3885732" y="1498720"/>
                          <a:pt x="3675529" y="1565658"/>
                        </a:cubicBezTo>
                        <a:cubicBezTo>
                          <a:pt x="3465326" y="1632596"/>
                          <a:pt x="3246880" y="1500669"/>
                          <a:pt x="3059400" y="1565658"/>
                        </a:cubicBezTo>
                        <a:cubicBezTo>
                          <a:pt x="2871920" y="1630647"/>
                          <a:pt x="2577676" y="1510577"/>
                          <a:pt x="2443270" y="1565658"/>
                        </a:cubicBezTo>
                        <a:cubicBezTo>
                          <a:pt x="2308864" y="1620739"/>
                          <a:pt x="2218678" y="1521085"/>
                          <a:pt x="1997108" y="1565658"/>
                        </a:cubicBezTo>
                        <a:cubicBezTo>
                          <a:pt x="1775538" y="1610231"/>
                          <a:pt x="1657320" y="1510702"/>
                          <a:pt x="1465962" y="1565658"/>
                        </a:cubicBezTo>
                        <a:cubicBezTo>
                          <a:pt x="1274604" y="1620614"/>
                          <a:pt x="1004646" y="1565538"/>
                          <a:pt x="849833" y="1565658"/>
                        </a:cubicBezTo>
                        <a:cubicBezTo>
                          <a:pt x="695020" y="1565778"/>
                          <a:pt x="214727" y="1545560"/>
                          <a:pt x="0" y="1565658"/>
                        </a:cubicBezTo>
                        <a:cubicBezTo>
                          <a:pt x="-56987" y="1436886"/>
                          <a:pt x="536" y="1191520"/>
                          <a:pt x="0" y="1090742"/>
                        </a:cubicBezTo>
                        <a:cubicBezTo>
                          <a:pt x="-536" y="989964"/>
                          <a:pt x="27877" y="768050"/>
                          <a:pt x="0" y="600169"/>
                        </a:cubicBezTo>
                        <a:cubicBezTo>
                          <a:pt x="-27877" y="432288"/>
                          <a:pt x="536" y="14522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solidFill>
                <a:latin typeface="Halogen" pitchFamily="2" charset="77"/>
              </a:rPr>
              <a:t>Values and Drivers</a:t>
            </a:r>
          </a:p>
          <a:p>
            <a:pPr algn="ctr"/>
            <a:r>
              <a:rPr lang="en-US" sz="1200">
                <a:solidFill>
                  <a:schemeClr val="tx1"/>
                </a:solidFill>
              </a:rPr>
              <a:t>Vulnerable group provision at St Wilfrid's is about all children having access to learning, care and </a:t>
            </a:r>
            <a:r>
              <a:rPr lang="en-GB" sz="1200">
                <a:solidFill>
                  <a:schemeClr val="tx1"/>
                </a:solidFill>
              </a:rPr>
              <a:t>socialisation</a:t>
            </a:r>
            <a:r>
              <a:rPr lang="en-US" sz="1200">
                <a:solidFill>
                  <a:schemeClr val="tx1"/>
                </a:solidFill>
              </a:rPr>
              <a:t> in a nurturing and developing way, supporting them to live life in all its fullness.</a:t>
            </a:r>
          </a:p>
          <a:p>
            <a:pPr algn="ctr"/>
            <a:r>
              <a:rPr lang="en-US" sz="1200">
                <a:solidFill>
                  <a:schemeClr val="tx1"/>
                </a:solidFill>
              </a:rPr>
              <a:t>It is about all children being able to make progress and achieve their potential whilst being challenged in a fun, safe and nurturing culture of opportunity.</a:t>
            </a:r>
          </a:p>
        </p:txBody>
      </p:sp>
      <p:sp>
        <p:nvSpPr>
          <p:cNvPr id="16" name="Rectangle 15">
            <a:extLst>
              <a:ext uri="{FF2B5EF4-FFF2-40B4-BE49-F238E27FC236}">
                <a16:creationId xmlns:a16="http://schemas.microsoft.com/office/drawing/2014/main" id="{2AEB8B02-FE0C-8444-A0B8-6CE62E2B3B3E}"/>
              </a:ext>
            </a:extLst>
          </p:cNvPr>
          <p:cNvSpPr/>
          <p:nvPr/>
        </p:nvSpPr>
        <p:spPr>
          <a:xfrm>
            <a:off x="6705599" y="195349"/>
            <a:ext cx="5224527" cy="2486067"/>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solidFill>
                  <a:schemeClr val="tx1"/>
                </a:solidFill>
                <a:latin typeface="Halogen" pitchFamily="2" charset="77"/>
              </a:rPr>
              <a:t>Nurture Provision</a:t>
            </a:r>
          </a:p>
          <a:p>
            <a:r>
              <a:rPr lang="en-US" sz="1000">
                <a:solidFill>
                  <a:schemeClr val="tx1"/>
                </a:solidFill>
              </a:rPr>
              <a:t>At St Wilfrid's we believe it is not enough to just talk about our vision. We believe in providing a </a:t>
            </a:r>
            <a:r>
              <a:rPr lang="en-US" sz="1000" b="1">
                <a:solidFill>
                  <a:schemeClr val="tx1"/>
                </a:solidFill>
              </a:rPr>
              <a:t>Culture of Opportunity </a:t>
            </a:r>
            <a:r>
              <a:rPr lang="en-US" sz="1000">
                <a:solidFill>
                  <a:schemeClr val="tx1"/>
                </a:solidFill>
              </a:rPr>
              <a:t>for all of our children so they can live 'life in all its fullness' and we aim for </a:t>
            </a:r>
            <a:r>
              <a:rPr lang="en-US" sz="1000" b="1">
                <a:solidFill>
                  <a:schemeClr val="tx1"/>
                </a:solidFill>
              </a:rPr>
              <a:t>profound personal development </a:t>
            </a:r>
            <a:r>
              <a:rPr lang="en-US" sz="1000">
                <a:solidFill>
                  <a:schemeClr val="tx1"/>
                </a:solidFill>
              </a:rPr>
              <a:t>of all.</a:t>
            </a:r>
          </a:p>
          <a:p>
            <a:r>
              <a:rPr lang="en-US" sz="1000">
                <a:solidFill>
                  <a:schemeClr val="tx1"/>
                </a:solidFill>
              </a:rPr>
              <a:t>Our whole school looks at nurture within everyday practices in the community as part of our Take Care approach and non-negotiable learning </a:t>
            </a:r>
            <a:r>
              <a:rPr lang="en-US" sz="1000" err="1">
                <a:solidFill>
                  <a:schemeClr val="tx1"/>
                </a:solidFill>
              </a:rPr>
              <a:t>behaviours</a:t>
            </a:r>
            <a:r>
              <a:rPr lang="en-US" sz="1000">
                <a:solidFill>
                  <a:schemeClr val="tx1"/>
                </a:solidFill>
              </a:rPr>
              <a:t>.</a:t>
            </a:r>
          </a:p>
          <a:p>
            <a:r>
              <a:rPr lang="en-US" sz="1000">
                <a:solidFill>
                  <a:schemeClr val="tx1"/>
                </a:solidFill>
              </a:rPr>
              <a:t>We have a designated Mental Health and Wellbeing Lead and two trained ELSAs on site who provide extra guidance, strategies and resources for staff, parents and children, with a designated calming intervention space – our ‘nurture den’.</a:t>
            </a:r>
          </a:p>
          <a:p>
            <a:r>
              <a:rPr lang="en-US" sz="1000">
                <a:solidFill>
                  <a:schemeClr val="tx1"/>
                </a:solidFill>
              </a:rPr>
              <a:t>All of our children are given a learning-based curriculum but are also shown care and support in a social context, where support is designed to meet the needs of each individual.</a:t>
            </a:r>
          </a:p>
          <a:p>
            <a:r>
              <a:rPr lang="en-US" sz="1000">
                <a:solidFill>
                  <a:schemeClr val="tx1"/>
                </a:solidFill>
              </a:rPr>
              <a:t>We have a School Council and Young Leader roles within school which encourage all children to have a voice and make decisions which impact the whole school.</a:t>
            </a:r>
          </a:p>
          <a:p>
            <a:r>
              <a:rPr lang="en-US" sz="1000">
                <a:solidFill>
                  <a:schemeClr val="tx1"/>
                </a:solidFill>
              </a:rPr>
              <a:t>We run extra clubs, before and after school and during lunchtimes, where all children are included.</a:t>
            </a:r>
          </a:p>
        </p:txBody>
      </p:sp>
      <p:sp>
        <p:nvSpPr>
          <p:cNvPr id="18" name="Rectangle 17">
            <a:extLst>
              <a:ext uri="{FF2B5EF4-FFF2-40B4-BE49-F238E27FC236}">
                <a16:creationId xmlns:a16="http://schemas.microsoft.com/office/drawing/2014/main" id="{D34ECEDD-F4A8-1746-843A-4C132623771D}"/>
              </a:ext>
            </a:extLst>
          </p:cNvPr>
          <p:cNvSpPr/>
          <p:nvPr/>
        </p:nvSpPr>
        <p:spPr>
          <a:xfrm>
            <a:off x="353315" y="3534048"/>
            <a:ext cx="4249166" cy="3167835"/>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a:solidFill>
                  <a:srgbClr val="000000"/>
                </a:solidFill>
                <a:effectLst/>
                <a:latin typeface="Halogen"/>
                <a:ea typeface="Calibri" panose="020F0502020204030204" pitchFamily="34" charset="0"/>
                <a:cs typeface="Times New Roman"/>
              </a:rPr>
              <a:t>Curriculum and Enrichment</a:t>
            </a:r>
            <a:endParaRPr lang="en-GB" sz="1100">
              <a:effectLst/>
              <a:latin typeface="Halogen"/>
              <a:ea typeface="Calibri" panose="020F0502020204030204" pitchFamily="34" charset="0"/>
              <a:cs typeface="Times New Roman"/>
            </a:endParaRPr>
          </a:p>
          <a:p>
            <a:pPr algn="ctr">
              <a:spcAft>
                <a:spcPts val="0"/>
              </a:spcAft>
            </a:pPr>
            <a:r>
              <a:rPr lang="en-US" sz="1050" kern="1200">
                <a:solidFill>
                  <a:srgbClr val="000000"/>
                </a:solidFill>
                <a:effectLst/>
                <a:ea typeface="Calibri" panose="020F0502020204030204" pitchFamily="34" charset="0"/>
                <a:cs typeface="Times New Roman"/>
              </a:rPr>
              <a:t>Everyone has access to the National Curriculum.</a:t>
            </a:r>
            <a:endParaRPr lang="en-GB" sz="1050">
              <a:effectLst/>
              <a:ea typeface="Calibri" panose="020F0502020204030204" pitchFamily="34" charset="0"/>
              <a:cs typeface="Times New Roman"/>
            </a:endParaRPr>
          </a:p>
          <a:p>
            <a:pPr algn="ctr">
              <a:spcAft>
                <a:spcPts val="0"/>
              </a:spcAft>
            </a:pPr>
            <a:r>
              <a:rPr lang="en-US" sz="1050" kern="1200">
                <a:solidFill>
                  <a:srgbClr val="000000"/>
                </a:solidFill>
                <a:effectLst/>
                <a:ea typeface="Calibri" panose="020F0502020204030204" pitchFamily="34" charset="0"/>
                <a:cs typeface="Times New Roman"/>
              </a:rPr>
              <a:t>Vulnerable groups have access to school trips, where risk assessments are written and 1:1 support is given, as necessary, to ensure all children can attend and be fully involved.</a:t>
            </a:r>
            <a:endParaRPr lang="en-GB" sz="1050">
              <a:effectLst/>
              <a:ea typeface="Calibri" panose="020F0502020204030204" pitchFamily="34" charset="0"/>
              <a:cs typeface="Times New Roman"/>
            </a:endParaRPr>
          </a:p>
          <a:p>
            <a:pPr algn="ctr">
              <a:spcAft>
                <a:spcPts val="0"/>
              </a:spcAft>
            </a:pPr>
            <a:r>
              <a:rPr lang="en-US" sz="1050" kern="1200">
                <a:solidFill>
                  <a:srgbClr val="000000"/>
                </a:solidFill>
                <a:effectLst/>
                <a:ea typeface="Calibri" panose="020F0502020204030204" pitchFamily="34" charset="0"/>
                <a:cs typeface="Times New Roman"/>
              </a:rPr>
              <a:t>All children have access to all lessons with differentiation being part of supporting everyone to achieve. Our planning puts no ceiling on learning, and our </a:t>
            </a:r>
            <a:r>
              <a:rPr lang="en-US" sz="1050">
                <a:solidFill>
                  <a:srgbClr val="000000"/>
                </a:solidFill>
                <a:ea typeface="Calibri" panose="020F0502020204030204" pitchFamily="34" charset="0"/>
                <a:cs typeface="Times New Roman"/>
              </a:rPr>
              <a:t>extension</a:t>
            </a:r>
            <a:r>
              <a:rPr lang="en-US" sz="1050" kern="1200">
                <a:solidFill>
                  <a:srgbClr val="000000"/>
                </a:solidFill>
                <a:effectLst/>
                <a:ea typeface="Calibri" panose="020F0502020204030204" pitchFamily="34" charset="0"/>
                <a:cs typeface="Times New Roman"/>
              </a:rPr>
              <a:t> challenges encourage all children to attempt extended learning opportunities.</a:t>
            </a:r>
            <a:endParaRPr lang="en-GB" sz="1050">
              <a:effectLst/>
              <a:ea typeface="Calibri" panose="020F0502020204030204" pitchFamily="34" charset="0"/>
              <a:cs typeface="Times New Roman"/>
            </a:endParaRPr>
          </a:p>
          <a:p>
            <a:pPr algn="ctr">
              <a:spcAft>
                <a:spcPts val="0"/>
              </a:spcAft>
            </a:pPr>
            <a:r>
              <a:rPr lang="en-US" sz="1050" kern="1200">
                <a:solidFill>
                  <a:srgbClr val="000000"/>
                </a:solidFill>
                <a:effectLst/>
                <a:ea typeface="Calibri" panose="020F0502020204030204" pitchFamily="34" charset="0"/>
                <a:cs typeface="Times New Roman"/>
              </a:rPr>
              <a:t>Vulnerable groups have the opportunity to take part in activities and extra-curricular opportunities in and out of school. We actively seek out opportunities for our vulnerable children to participate in enrichment events and clubs. Adaptations are made to whole school practices, such as Collective Worship, to ensure inclusion of all pupils.</a:t>
            </a:r>
            <a:endParaRPr lang="en-GB" sz="1050">
              <a:effectLst/>
              <a:ea typeface="Calibri" panose="020F0502020204030204" pitchFamily="34" charset="0"/>
              <a:cs typeface="Times New Roman"/>
            </a:endParaRPr>
          </a:p>
          <a:p>
            <a:pPr algn="ctr"/>
            <a:r>
              <a:rPr lang="en-US" sz="1050" kern="1200">
                <a:solidFill>
                  <a:srgbClr val="000000"/>
                </a:solidFill>
                <a:effectLst/>
                <a:ea typeface="Calibri" panose="020F0502020204030204" pitchFamily="34" charset="0"/>
                <a:cs typeface="Times New Roman"/>
              </a:rPr>
              <a:t>We have a multitude of events and approaches which celebrate achievements: Golden Box, Celebration Worship, Christian Value Awards, House Points, Gallery of Excellence, Sporting Achievements, classroom and whole school displays.</a:t>
            </a:r>
            <a:r>
              <a:rPr lang="en-US" sz="1050">
                <a:solidFill>
                  <a:srgbClr val="000000"/>
                </a:solidFill>
                <a:ea typeface="Calibri" panose="020F0502020204030204" pitchFamily="34" charset="0"/>
                <a:cs typeface="Times New Roman"/>
              </a:rPr>
              <a:t> </a:t>
            </a:r>
            <a:endParaRPr lang="en-GB" sz="1050">
              <a:effectLst/>
              <a:ea typeface="Calibri" panose="020F0502020204030204" pitchFamily="34" charset="0"/>
              <a:cs typeface="Times New Roman" panose="02020603050405020304" pitchFamily="18" charset="0"/>
            </a:endParaRPr>
          </a:p>
        </p:txBody>
      </p:sp>
      <p:sp>
        <p:nvSpPr>
          <p:cNvPr id="19" name="Rectangle 18">
            <a:extLst>
              <a:ext uri="{FF2B5EF4-FFF2-40B4-BE49-F238E27FC236}">
                <a16:creationId xmlns:a16="http://schemas.microsoft.com/office/drawing/2014/main" id="{01E768F3-95EC-D443-9718-54C6BA3084B0}"/>
              </a:ext>
            </a:extLst>
          </p:cNvPr>
          <p:cNvSpPr/>
          <p:nvPr/>
        </p:nvSpPr>
        <p:spPr>
          <a:xfrm>
            <a:off x="4768108" y="195349"/>
            <a:ext cx="1827764" cy="2486067"/>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a:solidFill>
                  <a:srgbClr val="000000"/>
                </a:solidFill>
                <a:effectLst/>
                <a:latin typeface="Halogen" pitchFamily="2" charset="77"/>
                <a:ea typeface="Calibri" panose="020F0502020204030204" pitchFamily="34" charset="0"/>
                <a:cs typeface="Times New Roman" panose="02020603050405020304" pitchFamily="18" charset="0"/>
              </a:rPr>
              <a:t>Identifying Pupils</a:t>
            </a:r>
            <a:endParaRPr lang="en-GB" sz="1100">
              <a:effectLst/>
              <a:ea typeface="Calibri" panose="020F0502020204030204" pitchFamily="34" charset="0"/>
              <a:cs typeface="Times New Roman" panose="02020603050405020304" pitchFamily="18" charset="0"/>
            </a:endParaRPr>
          </a:p>
          <a:p>
            <a:pPr lvl="0">
              <a:spcAft>
                <a:spcPts val="0"/>
              </a:spcAft>
            </a:pPr>
            <a:r>
              <a:rPr lang="en-GB" sz="1000">
                <a:solidFill>
                  <a:srgbClr val="000000"/>
                </a:solidFill>
                <a:ea typeface="Calibri" panose="020F0502020204030204" pitchFamily="34" charset="0"/>
                <a:cs typeface="Times New Roman" panose="02020603050405020304" pitchFamily="18" charset="0"/>
              </a:rPr>
              <a:t>Disadvantaged Pupil, </a:t>
            </a:r>
            <a:r>
              <a:rPr lang="en-GB" sz="1000" kern="1200">
                <a:solidFill>
                  <a:srgbClr val="000000"/>
                </a:solidFill>
                <a:effectLst/>
                <a:ea typeface="Calibri" panose="020F0502020204030204" pitchFamily="34" charset="0"/>
                <a:cs typeface="Times New Roman" panose="02020603050405020304" pitchFamily="18" charset="0"/>
              </a:rPr>
              <a:t>SEND </a:t>
            </a:r>
            <a:r>
              <a:rPr lang="en-GB" sz="1000">
                <a:solidFill>
                  <a:srgbClr val="000000"/>
                </a:solidFill>
                <a:ea typeface="Calibri" panose="020F0502020204030204" pitchFamily="34" charset="0"/>
                <a:cs typeface="Times New Roman" panose="02020603050405020304" pitchFamily="18" charset="0"/>
              </a:rPr>
              <a:t>and Additional Needs Registers</a:t>
            </a:r>
            <a:endParaRPr lang="en-GB" sz="1000" kern="1200">
              <a:solidFill>
                <a:srgbClr val="000000"/>
              </a:solidFill>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Reading and teacher assessments</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Professional conversations</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Parental conversations</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Observations</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Learning walks</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Dyslexia screener </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Boxall Profile</a:t>
            </a:r>
          </a:p>
          <a:p>
            <a:pPr lvl="0">
              <a:spcAft>
                <a:spcPts val="0"/>
              </a:spcAft>
            </a:pPr>
            <a:r>
              <a:rPr lang="en-GB" sz="1000" err="1">
                <a:solidFill>
                  <a:srgbClr val="000000"/>
                </a:solidFill>
                <a:ea typeface="Calibri" panose="020F0502020204030204" pitchFamily="34" charset="0"/>
                <a:cs typeface="Times New Roman" panose="02020603050405020304" pitchFamily="18" charset="0"/>
              </a:rPr>
              <a:t>BSquared</a:t>
            </a:r>
            <a:endParaRPr lang="en-GB" sz="1000">
              <a:effectLst/>
              <a:ea typeface="Calibri" panose="020F0502020204030204" pitchFamily="34" charset="0"/>
              <a:cs typeface="Times New Roman" panose="02020603050405020304" pitchFamily="18" charset="0"/>
            </a:endParaRPr>
          </a:p>
          <a:p>
            <a:pPr lvl="0">
              <a:spcAft>
                <a:spcPts val="0"/>
              </a:spcAft>
            </a:pPr>
            <a:r>
              <a:rPr lang="en-GB" sz="1000" kern="1200">
                <a:solidFill>
                  <a:srgbClr val="000000"/>
                </a:solidFill>
                <a:effectLst/>
                <a:ea typeface="Calibri" panose="020F0502020204030204" pitchFamily="34" charset="0"/>
                <a:cs typeface="Times New Roman" panose="02020603050405020304" pitchFamily="18" charset="0"/>
              </a:rPr>
              <a:t>Outreach Support (Family Springboard, </a:t>
            </a:r>
            <a:r>
              <a:rPr lang="en-GB" sz="1000">
                <a:solidFill>
                  <a:srgbClr val="000000"/>
                </a:solidFill>
                <a:ea typeface="Calibri" panose="020F0502020204030204" pitchFamily="34" charset="0"/>
                <a:cs typeface="Times New Roman" panose="02020603050405020304" pitchFamily="18" charset="0"/>
              </a:rPr>
              <a:t>SEMH Team, MHST</a:t>
            </a:r>
            <a:r>
              <a:rPr lang="en-GB" sz="1000" kern="1200">
                <a:solidFill>
                  <a:srgbClr val="000000"/>
                </a:solidFill>
                <a:effectLst/>
                <a:ea typeface="Calibri" panose="020F0502020204030204" pitchFamily="34" charset="0"/>
                <a:cs typeface="Times New Roman" panose="02020603050405020304" pitchFamily="18" charset="0"/>
              </a:rPr>
              <a:t>)</a:t>
            </a:r>
            <a:endParaRPr lang="en-GB" sz="1000">
              <a:effectLst/>
              <a:ea typeface="Calibri" panose="020F0502020204030204" pitchFamily="34" charset="0"/>
              <a:cs typeface="Times New Roman" panose="02020603050405020304" pitchFamily="18" charset="0"/>
            </a:endParaRPr>
          </a:p>
        </p:txBody>
      </p:sp>
      <p:sp>
        <p:nvSpPr>
          <p:cNvPr id="20" name="Rectangle 19">
            <a:extLst>
              <a:ext uri="{FF2B5EF4-FFF2-40B4-BE49-F238E27FC236}">
                <a16:creationId xmlns:a16="http://schemas.microsoft.com/office/drawing/2014/main" id="{1F1D13EE-B999-2549-ABFE-7EBC0A5E9A2D}"/>
              </a:ext>
            </a:extLst>
          </p:cNvPr>
          <p:cNvSpPr/>
          <p:nvPr/>
        </p:nvSpPr>
        <p:spPr>
          <a:xfrm>
            <a:off x="4714281" y="2796658"/>
            <a:ext cx="4819863" cy="1994798"/>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000" b="1" kern="1200">
              <a:solidFill>
                <a:srgbClr val="000000"/>
              </a:solidFill>
              <a:effectLst/>
              <a:latin typeface="Halogen" pitchFamily="50" charset="0"/>
              <a:ea typeface="Calibri" panose="020F0502020204030204" pitchFamily="34" charset="0"/>
              <a:cs typeface="Times New Roman" panose="02020603050405020304" pitchFamily="18" charset="0"/>
            </a:endParaRPr>
          </a:p>
          <a:p>
            <a:pPr algn="ctr">
              <a:spcAft>
                <a:spcPts val="0"/>
              </a:spcAft>
            </a:pPr>
            <a:endParaRPr lang="en-US" sz="1000" b="1">
              <a:solidFill>
                <a:srgbClr val="000000"/>
              </a:solidFill>
              <a:latin typeface="Halogen" pitchFamily="50" charset="0"/>
              <a:ea typeface="Calibri" panose="020F0502020204030204" pitchFamily="34" charset="0"/>
              <a:cs typeface="Times New Roman" panose="02020603050405020304" pitchFamily="18" charset="0"/>
            </a:endParaRPr>
          </a:p>
          <a:p>
            <a:pPr algn="ctr">
              <a:spcAft>
                <a:spcPts val="0"/>
              </a:spcAft>
            </a:pPr>
            <a:r>
              <a:rPr lang="en-US" sz="1200" b="1" kern="1200">
                <a:solidFill>
                  <a:srgbClr val="000000"/>
                </a:solidFill>
                <a:effectLst/>
                <a:latin typeface="Halogen" pitchFamily="50" charset="0"/>
                <a:ea typeface="Calibri" panose="020F0502020204030204" pitchFamily="34" charset="0"/>
                <a:cs typeface="Times New Roman" panose="02020603050405020304" pitchFamily="18" charset="0"/>
              </a:rPr>
              <a:t>Progress and Assessment </a:t>
            </a:r>
            <a:endParaRPr lang="en-GB" sz="1200">
              <a:effectLst/>
              <a:latin typeface="Halogen" pitchFamily="50" charset="0"/>
              <a:ea typeface="Calibri" panose="020F0502020204030204" pitchFamily="34" charset="0"/>
              <a:cs typeface="Times New Roman" panose="02020603050405020304" pitchFamily="18" charset="0"/>
            </a:endParaRPr>
          </a:p>
          <a:p>
            <a:r>
              <a:rPr lang="en-GB" sz="1050">
                <a:solidFill>
                  <a:srgbClr val="000000"/>
                </a:solidFill>
                <a:ea typeface="Calibri" panose="020F0502020204030204" pitchFamily="34" charset="0"/>
                <a:cs typeface="Times New Roman" panose="02020603050405020304" pitchFamily="18" charset="0"/>
              </a:rPr>
              <a:t>Interventions are monitored during the term using intervention logs and provision maps.</a:t>
            </a:r>
          </a:p>
          <a:p>
            <a:r>
              <a:rPr lang="en-GB" sz="1050" err="1">
                <a:solidFill>
                  <a:srgbClr val="000000"/>
                </a:solidFill>
                <a:ea typeface="Calibri" panose="020F0502020204030204" pitchFamily="34" charset="0"/>
                <a:cs typeface="Times New Roman" panose="02020603050405020304" pitchFamily="18" charset="0"/>
              </a:rPr>
              <a:t>OTrack</a:t>
            </a:r>
            <a:r>
              <a:rPr lang="en-GB" sz="1050">
                <a:solidFill>
                  <a:srgbClr val="000000"/>
                </a:solidFill>
                <a:ea typeface="Calibri" panose="020F0502020204030204" pitchFamily="34" charset="0"/>
                <a:cs typeface="Times New Roman" panose="02020603050405020304" pitchFamily="18" charset="0"/>
              </a:rPr>
              <a:t> and </a:t>
            </a:r>
            <a:r>
              <a:rPr lang="en-GB" sz="1050" err="1">
                <a:solidFill>
                  <a:srgbClr val="000000"/>
                </a:solidFill>
                <a:ea typeface="Calibri" panose="020F0502020204030204" pitchFamily="34" charset="0"/>
                <a:cs typeface="Times New Roman" panose="02020603050405020304" pitchFamily="18" charset="0"/>
              </a:rPr>
              <a:t>BSquared</a:t>
            </a:r>
            <a:r>
              <a:rPr lang="en-GB" sz="1050">
                <a:solidFill>
                  <a:srgbClr val="000000"/>
                </a:solidFill>
                <a:ea typeface="Calibri" panose="020F0502020204030204" pitchFamily="34" charset="0"/>
                <a:cs typeface="Times New Roman" panose="02020603050405020304" pitchFamily="18" charset="0"/>
              </a:rPr>
              <a:t> is used to monitor progress by the SENCo and Pupil Premium Lead.</a:t>
            </a:r>
          </a:p>
          <a:p>
            <a:r>
              <a:rPr lang="en-GB" sz="1050">
                <a:solidFill>
                  <a:srgbClr val="000000"/>
                </a:solidFill>
                <a:ea typeface="Calibri" panose="020F0502020204030204" pitchFamily="34" charset="0"/>
                <a:cs typeface="Times New Roman" panose="02020603050405020304" pitchFamily="18" charset="0"/>
              </a:rPr>
              <a:t>Intervention and Provision folders are reviewed at least termly. Best practice is shared.</a:t>
            </a:r>
          </a:p>
          <a:p>
            <a:r>
              <a:rPr lang="en-GB" sz="1050">
                <a:solidFill>
                  <a:srgbClr val="000000"/>
                </a:solidFill>
                <a:ea typeface="Calibri" panose="020F0502020204030204" pitchFamily="34" charset="0"/>
                <a:cs typeface="Times New Roman" panose="02020603050405020304" pitchFamily="18" charset="0"/>
              </a:rPr>
              <a:t>Regular professional conversations discuss progress and interventions.</a:t>
            </a:r>
          </a:p>
          <a:p>
            <a:r>
              <a:rPr lang="en-GB" sz="1050">
                <a:solidFill>
                  <a:srgbClr val="000000"/>
                </a:solidFill>
                <a:ea typeface="Calibri" panose="020F0502020204030204" pitchFamily="34" charset="0"/>
                <a:cs typeface="Times New Roman" panose="02020603050405020304" pitchFamily="18" charset="0"/>
              </a:rPr>
              <a:t>Termly pupil progress meetings undertaken by SLT.</a:t>
            </a:r>
          </a:p>
          <a:p>
            <a:r>
              <a:rPr lang="en-GB" sz="1050">
                <a:solidFill>
                  <a:srgbClr val="000000"/>
                </a:solidFill>
                <a:ea typeface="Calibri" panose="020F0502020204030204" pitchFamily="34" charset="0"/>
                <a:cs typeface="Times New Roman" panose="02020603050405020304" pitchFamily="18" charset="0"/>
              </a:rPr>
              <a:t>Teachers and Teaching Partners engage in professional dialogue to Plan-Do-Review. </a:t>
            </a:r>
          </a:p>
          <a:p>
            <a:r>
              <a:rPr lang="en-GB" sz="1050" err="1">
                <a:solidFill>
                  <a:srgbClr val="000000"/>
                </a:solidFill>
                <a:ea typeface="Calibri" panose="020F0502020204030204" pitchFamily="34" charset="0"/>
                <a:cs typeface="Times New Roman" panose="02020603050405020304" pitchFamily="18" charset="0"/>
              </a:rPr>
              <a:t>BSquared</a:t>
            </a:r>
            <a:r>
              <a:rPr lang="en-GB" sz="1050">
                <a:solidFill>
                  <a:srgbClr val="000000"/>
                </a:solidFill>
                <a:ea typeface="Calibri" panose="020F0502020204030204" pitchFamily="34" charset="0"/>
                <a:cs typeface="Times New Roman" panose="02020603050405020304" pitchFamily="18" charset="0"/>
              </a:rPr>
              <a:t> progression used to track and set targets for children with specific needs.</a:t>
            </a:r>
          </a:p>
          <a:p>
            <a:endParaRPr lang="en-GB" sz="1050">
              <a:solidFill>
                <a:srgbClr val="000000"/>
              </a:solidFill>
              <a:ea typeface="Calibri" panose="020F0502020204030204" pitchFamily="34" charset="0"/>
              <a:cs typeface="Times New Roman" panose="02020603050405020304" pitchFamily="18" charset="0"/>
            </a:endParaRPr>
          </a:p>
          <a:p>
            <a:endParaRPr lang="en-GB" sz="1000">
              <a:solidFill>
                <a:srgbClr val="000000"/>
              </a:solidFill>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519BC9D1-74E0-BE4F-97D4-A52DAFC497B9}"/>
              </a:ext>
            </a:extLst>
          </p:cNvPr>
          <p:cNvSpPr/>
          <p:nvPr/>
        </p:nvSpPr>
        <p:spPr>
          <a:xfrm>
            <a:off x="9643873" y="2796658"/>
            <a:ext cx="2286254" cy="1994798"/>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a:solidFill>
                  <a:srgbClr val="000000"/>
                </a:solidFill>
                <a:effectLst/>
                <a:latin typeface="Halogen" pitchFamily="2" charset="77"/>
                <a:ea typeface="Calibri" panose="020F0502020204030204" pitchFamily="34" charset="0"/>
                <a:cs typeface="Times New Roman" panose="02020603050405020304" pitchFamily="18" charset="0"/>
              </a:rPr>
              <a:t>Interventions</a:t>
            </a:r>
            <a:endParaRPr lang="en-GB" sz="110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Targets are set for pupils with the most significant needs. Activities are given to support the child with their targets. Targets are monitored, reviewed and amended.</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ELSA sessions</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Power of 1, Precision Teaching, Auditory Processing</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Small group work</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Focus group/ Grab and Grow</a:t>
            </a:r>
          </a:p>
        </p:txBody>
      </p:sp>
      <p:sp>
        <p:nvSpPr>
          <p:cNvPr id="22" name="Rectangle 21">
            <a:extLst>
              <a:ext uri="{FF2B5EF4-FFF2-40B4-BE49-F238E27FC236}">
                <a16:creationId xmlns:a16="http://schemas.microsoft.com/office/drawing/2014/main" id="{C3A4775E-6182-4941-9E43-10569B908892}"/>
              </a:ext>
            </a:extLst>
          </p:cNvPr>
          <p:cNvSpPr/>
          <p:nvPr/>
        </p:nvSpPr>
        <p:spPr>
          <a:xfrm>
            <a:off x="4714281" y="4900582"/>
            <a:ext cx="5379422" cy="1850728"/>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a:solidFill>
                  <a:srgbClr val="000000"/>
                </a:solidFill>
                <a:effectLst/>
                <a:latin typeface="Halogen" pitchFamily="2" charset="77"/>
                <a:ea typeface="Calibri" panose="020F0502020204030204" pitchFamily="34" charset="0"/>
                <a:cs typeface="Times New Roman" panose="02020603050405020304" pitchFamily="18" charset="0"/>
              </a:rPr>
              <a:t>Support and Training</a:t>
            </a:r>
            <a:endParaRPr lang="en-GB" sz="110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Every child has access to the curriculum and we tailor this in accordance to individual pupil needs. Policies, such as our Behaviour Policy, are adapted to meet the needs of all pupils.</a:t>
            </a:r>
          </a:p>
          <a:p>
            <a:pPr lvl="0">
              <a:spcAft>
                <a:spcPts val="0"/>
              </a:spcAft>
            </a:pPr>
            <a:r>
              <a:rPr lang="en-GB" sz="1050">
                <a:solidFill>
                  <a:srgbClr val="000000"/>
                </a:solidFill>
                <a:ea typeface="Calibri" panose="020F0502020204030204" pitchFamily="34" charset="0"/>
                <a:cs typeface="Times New Roman" panose="02020603050405020304" pitchFamily="18" charset="0"/>
              </a:rPr>
              <a:t>Keep up sessions take place at the point of teaching to ensure no gaps arise, with particular focus on disadvantaged pupils.</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Teaching Partners work in focus classes or Key Stages to ensure best practice is shared and provision has continuity. </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Professionals from outreach support (Family SENCo, SFSS, MHST) offer guidance and training to support staff to implement strategies and teach focussed targets.</a:t>
            </a:r>
            <a:endParaRPr lang="en-GB" sz="1050">
              <a:effectLst/>
              <a:ea typeface="Calibri" panose="020F0502020204030204" pitchFamily="34" charset="0"/>
              <a:cs typeface="Times New Roman" panose="02020603050405020304" pitchFamily="18" charset="0"/>
            </a:endParaRPr>
          </a:p>
          <a:p>
            <a:pPr lvl="0">
              <a:spcAft>
                <a:spcPts val="0"/>
              </a:spcAft>
            </a:pPr>
            <a:r>
              <a:rPr lang="en-GB" sz="1050" kern="1200">
                <a:solidFill>
                  <a:srgbClr val="000000"/>
                </a:solidFill>
                <a:effectLst/>
                <a:ea typeface="Calibri" panose="020F0502020204030204" pitchFamily="34" charset="0"/>
                <a:cs typeface="Times New Roman" panose="02020603050405020304" pitchFamily="18" charset="0"/>
              </a:rPr>
              <a:t>All staff have CPD opportunities shared throughout the year and take part in a range of training to support the needs of our pupils.</a:t>
            </a:r>
            <a:endParaRPr lang="en-GB" sz="1050">
              <a:effectLst/>
              <a:ea typeface="Calibri" panose="020F0502020204030204" pitchFamily="34" charset="0"/>
              <a:cs typeface="Times New Roman" panose="02020603050405020304" pitchFamily="18" charset="0"/>
            </a:endParaRPr>
          </a:p>
        </p:txBody>
      </p:sp>
      <p:pic>
        <p:nvPicPr>
          <p:cNvPr id="2" name="Picture 1" descr="A white circle with blue text and a boat with a cross&#10;&#10;Description automatically generated">
            <a:extLst>
              <a:ext uri="{FF2B5EF4-FFF2-40B4-BE49-F238E27FC236}">
                <a16:creationId xmlns:a16="http://schemas.microsoft.com/office/drawing/2014/main" id="{1441A26E-88A2-8385-2F56-7E3841647B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5902" y="156117"/>
            <a:ext cx="1562260" cy="1565658"/>
          </a:xfrm>
          <a:prstGeom prst="rect">
            <a:avLst/>
          </a:prstGeom>
          <a:noFill/>
          <a:ln>
            <a:noFill/>
          </a:ln>
        </p:spPr>
      </p:pic>
    </p:spTree>
    <p:extLst>
      <p:ext uri="{BB962C8B-B14F-4D97-AF65-F5344CB8AC3E}">
        <p14:creationId xmlns:p14="http://schemas.microsoft.com/office/powerpoint/2010/main" val="4170167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7ED9F7FED27047BCA74A79E967F0A8" ma:contentTypeVersion="15" ma:contentTypeDescription="Create a new document." ma:contentTypeScope="" ma:versionID="dee6ec069956b61d9fda8c139c1f0ca2">
  <xsd:schema xmlns:xsd="http://www.w3.org/2001/XMLSchema" xmlns:xs="http://www.w3.org/2001/XMLSchema" xmlns:p="http://schemas.microsoft.com/office/2006/metadata/properties" xmlns:ns2="f6248d67-a95a-43ba-a853-3ae67adac482" xmlns:ns3="66745d2e-59aa-4a41-a5e7-ed8ba9567156" targetNamespace="http://schemas.microsoft.com/office/2006/metadata/properties" ma:root="true" ma:fieldsID="1361a074443a6c4a73dc4a945b3f67f0" ns2:_="" ns3:_="">
    <xsd:import namespace="f6248d67-a95a-43ba-a853-3ae67adac482"/>
    <xsd:import namespace="66745d2e-59aa-4a41-a5e7-ed8ba956715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48d67-a95a-43ba-a853-3ae67adac4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5c1d3de-9ab0-47fe-967c-9158f9abe543"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745d2e-59aa-4a41-a5e7-ed8ba956715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95d694-4378-4dc7-a621-51f737029fcc}" ma:internalName="TaxCatchAll" ma:showField="CatchAllData" ma:web="66745d2e-59aa-4a41-a5e7-ed8ba956715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6745d2e-59aa-4a41-a5e7-ed8ba9567156" xsi:nil="true"/>
    <lcf76f155ced4ddcb4097134ff3c332f xmlns="f6248d67-a95a-43ba-a853-3ae67adac48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93463C-FD26-4E8C-B48E-B09D53ABF932}">
  <ds:schemaRefs>
    <ds:schemaRef ds:uri="66745d2e-59aa-4a41-a5e7-ed8ba9567156"/>
    <ds:schemaRef ds:uri="f6248d67-a95a-43ba-a853-3ae67adac48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4F5BA79-55A2-42EC-8B18-D0DB56CA9E97}">
  <ds:schemaRefs>
    <ds:schemaRef ds:uri="http://schemas.microsoft.com/sharepoint/v3/contenttype/forms"/>
  </ds:schemaRefs>
</ds:datastoreItem>
</file>

<file path=customXml/itemProps3.xml><?xml version="1.0" encoding="utf-8"?>
<ds:datastoreItem xmlns:ds="http://schemas.openxmlformats.org/officeDocument/2006/customXml" ds:itemID="{BE20F077-9DFF-409B-A817-0E079344C295}">
  <ds:schemaRefs>
    <ds:schemaRef ds:uri="66745d2e-59aa-4a41-a5e7-ed8ba9567156"/>
    <ds:schemaRef ds:uri="f6248d67-a95a-43ba-a853-3ae67adac48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TotalTime>
  <Words>757</Words>
  <Application>Microsoft Office PowerPoint</Application>
  <PresentationFormat>Widescreen</PresentationFormat>
  <Paragraphs>52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Halogen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Willis Hodgson</dc:creator>
  <cp:lastModifiedBy>Lauren Cousin</cp:lastModifiedBy>
  <cp:revision>2</cp:revision>
  <cp:lastPrinted>2023-09-04T07:04:34Z</cp:lastPrinted>
  <dcterms:created xsi:type="dcterms:W3CDTF">2019-12-16T19:54:34Z</dcterms:created>
  <dcterms:modified xsi:type="dcterms:W3CDTF">2025-01-23T16:43:14Z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0x010100577ED9F7FED27047BCA74A79E967F0A8</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