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
  </p:notesMasterIdLst>
  <p:sldIdLst>
    <p:sldId id="265"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4B96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67"/>
    <p:restoredTop sz="95755" autoAdjust="0"/>
  </p:normalViewPr>
  <p:slideViewPr>
    <p:cSldViewPr snapToGrid="0">
      <p:cViewPr varScale="1">
        <p:scale>
          <a:sx n="59" d="100"/>
          <a:sy n="59" d="100"/>
        </p:scale>
        <p:origin x="920" y="52"/>
      </p:cViewPr>
      <p:guideLst/>
    </p:cSldViewPr>
  </p:slideViewPr>
  <p:notesTextViewPr>
    <p:cViewPr>
      <p:scale>
        <a:sx n="1" d="1"/>
        <a:sy n="1" d="1"/>
      </p:scale>
      <p:origin x="0" y="0"/>
    </p:cViewPr>
  </p:notesTextViewPr>
  <p:sorterViewPr>
    <p:cViewPr>
      <p:scale>
        <a:sx n="100" d="100"/>
        <a:sy n="100" d="100"/>
      </p:scale>
      <p:origin x="0" y="-103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E417982-7A90-46E8-9D57-B3A3E26DFE51}" type="datetimeFigureOut">
              <a:rPr lang="en-GB" smtClean="0"/>
              <a:t>20/01/2025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53D3D30-0C98-4477-ACE3-AB55875B9B9B}" type="slidenum">
              <a:rPr lang="en-GB" smtClean="0"/>
              <a:t>‹#›</a:t>
            </a:fld>
            <a:endParaRPr lang="en-GB"/>
          </a:p>
        </p:txBody>
      </p:sp>
    </p:spTree>
    <p:extLst>
      <p:ext uri="{BB962C8B-B14F-4D97-AF65-F5344CB8AC3E}">
        <p14:creationId xmlns:p14="http://schemas.microsoft.com/office/powerpoint/2010/main" val="2988603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D08C4-D9C6-A74F-A66D-213402A0FB5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BD5979B-D842-744A-B306-7FCA9FE221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AC36673-267D-7A4F-A332-9A4F9B244780}"/>
              </a:ext>
            </a:extLst>
          </p:cNvPr>
          <p:cNvSpPr>
            <a:spLocks noGrp="1"/>
          </p:cNvSpPr>
          <p:nvPr>
            <p:ph type="dt" sz="half" idx="10"/>
          </p:nvPr>
        </p:nvSpPr>
        <p:spPr/>
        <p:txBody>
          <a:bodyPr/>
          <a:lstStyle/>
          <a:p>
            <a:fld id="{4B7F1DB8-B9E4-C547-B97E-0737A124D4BD}" type="datetimeFigureOut">
              <a:rPr lang="en-US" smtClean="0"/>
              <a:t>1/20/2025</a:t>
            </a:fld>
            <a:endParaRPr lang="en-US"/>
          </a:p>
        </p:txBody>
      </p:sp>
      <p:sp>
        <p:nvSpPr>
          <p:cNvPr id="5" name="Footer Placeholder 4">
            <a:extLst>
              <a:ext uri="{FF2B5EF4-FFF2-40B4-BE49-F238E27FC236}">
                <a16:creationId xmlns:a16="http://schemas.microsoft.com/office/drawing/2014/main" id="{B11243EC-9046-044A-9BE8-001174BF67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E26E4D-D523-044D-B21D-B0E1BE7553AB}"/>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1699627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24AAD-973A-EB48-9F16-A497AE804E1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3D42BA4-D335-AD44-9DDD-70260C17ADD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7DECA65-8DB5-7644-B847-A8D49EBDF08C}"/>
              </a:ext>
            </a:extLst>
          </p:cNvPr>
          <p:cNvSpPr>
            <a:spLocks noGrp="1"/>
          </p:cNvSpPr>
          <p:nvPr>
            <p:ph type="dt" sz="half" idx="10"/>
          </p:nvPr>
        </p:nvSpPr>
        <p:spPr/>
        <p:txBody>
          <a:bodyPr/>
          <a:lstStyle/>
          <a:p>
            <a:fld id="{4B7F1DB8-B9E4-C547-B97E-0737A124D4BD}" type="datetimeFigureOut">
              <a:rPr lang="en-US" smtClean="0"/>
              <a:t>1/20/2025</a:t>
            </a:fld>
            <a:endParaRPr lang="en-US"/>
          </a:p>
        </p:txBody>
      </p:sp>
      <p:sp>
        <p:nvSpPr>
          <p:cNvPr id="5" name="Footer Placeholder 4">
            <a:extLst>
              <a:ext uri="{FF2B5EF4-FFF2-40B4-BE49-F238E27FC236}">
                <a16:creationId xmlns:a16="http://schemas.microsoft.com/office/drawing/2014/main" id="{B882A120-6442-B946-83A5-B7AD365B55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65ADC4-5AF1-8445-898E-B8BCD5F03873}"/>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1929224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93ACF-012B-0744-9E99-853E8A209F4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AF87769-CC62-714C-B15E-EA1A1E8ED5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1280A0-B114-524D-8857-E8FF02F96BE1}"/>
              </a:ext>
            </a:extLst>
          </p:cNvPr>
          <p:cNvSpPr>
            <a:spLocks noGrp="1"/>
          </p:cNvSpPr>
          <p:nvPr>
            <p:ph type="dt" sz="half" idx="10"/>
          </p:nvPr>
        </p:nvSpPr>
        <p:spPr/>
        <p:txBody>
          <a:bodyPr/>
          <a:lstStyle/>
          <a:p>
            <a:fld id="{4B7F1DB8-B9E4-C547-B97E-0737A124D4BD}" type="datetimeFigureOut">
              <a:rPr lang="en-US" smtClean="0"/>
              <a:t>1/20/2025</a:t>
            </a:fld>
            <a:endParaRPr lang="en-US"/>
          </a:p>
        </p:txBody>
      </p:sp>
      <p:sp>
        <p:nvSpPr>
          <p:cNvPr id="5" name="Footer Placeholder 4">
            <a:extLst>
              <a:ext uri="{FF2B5EF4-FFF2-40B4-BE49-F238E27FC236}">
                <a16:creationId xmlns:a16="http://schemas.microsoft.com/office/drawing/2014/main" id="{C4AC4420-31D1-B74C-8FC1-F3D3520471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3F3E90-3278-3540-8787-02D60D7637E8}"/>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3484732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B6B02-65EF-EB46-8A11-03D7DE57E56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0F7DAC1-AADD-534F-ADAF-4F141570132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1B7868D-4B5B-A44A-B1CD-B610D2986F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8AF18DB-C0E3-F541-8D26-E9A66B00FF50}"/>
              </a:ext>
            </a:extLst>
          </p:cNvPr>
          <p:cNvSpPr>
            <a:spLocks noGrp="1"/>
          </p:cNvSpPr>
          <p:nvPr>
            <p:ph type="dt" sz="half" idx="10"/>
          </p:nvPr>
        </p:nvSpPr>
        <p:spPr/>
        <p:txBody>
          <a:bodyPr/>
          <a:lstStyle/>
          <a:p>
            <a:fld id="{4B7F1DB8-B9E4-C547-B97E-0737A124D4BD}" type="datetimeFigureOut">
              <a:rPr lang="en-US" smtClean="0"/>
              <a:t>1/20/2025</a:t>
            </a:fld>
            <a:endParaRPr lang="en-US"/>
          </a:p>
        </p:txBody>
      </p:sp>
      <p:sp>
        <p:nvSpPr>
          <p:cNvPr id="6" name="Footer Placeholder 5">
            <a:extLst>
              <a:ext uri="{FF2B5EF4-FFF2-40B4-BE49-F238E27FC236}">
                <a16:creationId xmlns:a16="http://schemas.microsoft.com/office/drawing/2014/main" id="{929E4413-A131-984E-B670-CB14A2AA98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A7552A-EDD4-7F43-A253-713191E20C55}"/>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916596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8BC6E-C87D-014C-9543-94FE9566BE3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B916E18-D8C3-1344-A507-6C528F09AF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3C5847E-D86C-A44B-9D04-61D9671F850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11234C9-7F65-2B4B-81C7-0B7D0814EA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536AB70-27DC-BB4C-A014-D68C81C29AA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AE10BD4-05C2-CA4E-9AFD-BA49A2D72FD8}"/>
              </a:ext>
            </a:extLst>
          </p:cNvPr>
          <p:cNvSpPr>
            <a:spLocks noGrp="1"/>
          </p:cNvSpPr>
          <p:nvPr>
            <p:ph type="dt" sz="half" idx="10"/>
          </p:nvPr>
        </p:nvSpPr>
        <p:spPr/>
        <p:txBody>
          <a:bodyPr/>
          <a:lstStyle/>
          <a:p>
            <a:fld id="{4B7F1DB8-B9E4-C547-B97E-0737A124D4BD}" type="datetimeFigureOut">
              <a:rPr lang="en-US" smtClean="0"/>
              <a:t>1/20/2025</a:t>
            </a:fld>
            <a:endParaRPr lang="en-US"/>
          </a:p>
        </p:txBody>
      </p:sp>
      <p:sp>
        <p:nvSpPr>
          <p:cNvPr id="8" name="Footer Placeholder 7">
            <a:extLst>
              <a:ext uri="{FF2B5EF4-FFF2-40B4-BE49-F238E27FC236}">
                <a16:creationId xmlns:a16="http://schemas.microsoft.com/office/drawing/2014/main" id="{BDB014B3-87FD-004C-8492-72408DE8D6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FE228C5-E97A-E542-AF2C-420585927C20}"/>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44777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7D6F-9780-4B48-B006-A490AAF52D9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89920CA-AF46-6F45-B297-A180E7332DE1}"/>
              </a:ext>
            </a:extLst>
          </p:cNvPr>
          <p:cNvSpPr>
            <a:spLocks noGrp="1"/>
          </p:cNvSpPr>
          <p:nvPr>
            <p:ph type="dt" sz="half" idx="10"/>
          </p:nvPr>
        </p:nvSpPr>
        <p:spPr/>
        <p:txBody>
          <a:bodyPr/>
          <a:lstStyle/>
          <a:p>
            <a:fld id="{4B7F1DB8-B9E4-C547-B97E-0737A124D4BD}" type="datetimeFigureOut">
              <a:rPr lang="en-US" smtClean="0"/>
              <a:t>1/20/2025</a:t>
            </a:fld>
            <a:endParaRPr lang="en-US"/>
          </a:p>
        </p:txBody>
      </p:sp>
      <p:sp>
        <p:nvSpPr>
          <p:cNvPr id="4" name="Footer Placeholder 3">
            <a:extLst>
              <a:ext uri="{FF2B5EF4-FFF2-40B4-BE49-F238E27FC236}">
                <a16:creationId xmlns:a16="http://schemas.microsoft.com/office/drawing/2014/main" id="{23F5B4A5-BE23-404E-A187-7C06A829356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5FF4D21-A15D-6443-BC8F-30B8FE90E319}"/>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479389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47DB143-A4BE-2948-BED3-B9C495380E70}"/>
              </a:ext>
            </a:extLst>
          </p:cNvPr>
          <p:cNvSpPr>
            <a:spLocks noGrp="1"/>
          </p:cNvSpPr>
          <p:nvPr>
            <p:ph type="dt" sz="half" idx="10"/>
          </p:nvPr>
        </p:nvSpPr>
        <p:spPr/>
        <p:txBody>
          <a:bodyPr/>
          <a:lstStyle/>
          <a:p>
            <a:fld id="{4B7F1DB8-B9E4-C547-B97E-0737A124D4BD}" type="datetimeFigureOut">
              <a:rPr lang="en-US" smtClean="0"/>
              <a:t>1/20/2025</a:t>
            </a:fld>
            <a:endParaRPr lang="en-US"/>
          </a:p>
        </p:txBody>
      </p:sp>
      <p:sp>
        <p:nvSpPr>
          <p:cNvPr id="3" name="Footer Placeholder 2">
            <a:extLst>
              <a:ext uri="{FF2B5EF4-FFF2-40B4-BE49-F238E27FC236}">
                <a16:creationId xmlns:a16="http://schemas.microsoft.com/office/drawing/2014/main" id="{91E510AA-DB44-2749-96EF-142475EDEAD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221BD-303C-8C46-9CD1-F8B908CF6447}"/>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1723365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B9529-3400-5743-BCAF-B06EB936D17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2B93737-FB21-B149-A1F9-2540763EDC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13BCEEF-FF6B-C74F-9F37-C9EA859910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0BC7072-2BDE-FC4A-B665-1EFB06173A75}"/>
              </a:ext>
            </a:extLst>
          </p:cNvPr>
          <p:cNvSpPr>
            <a:spLocks noGrp="1"/>
          </p:cNvSpPr>
          <p:nvPr>
            <p:ph type="dt" sz="half" idx="10"/>
          </p:nvPr>
        </p:nvSpPr>
        <p:spPr/>
        <p:txBody>
          <a:bodyPr/>
          <a:lstStyle/>
          <a:p>
            <a:fld id="{4B7F1DB8-B9E4-C547-B97E-0737A124D4BD}" type="datetimeFigureOut">
              <a:rPr lang="en-US" smtClean="0"/>
              <a:t>1/20/2025</a:t>
            </a:fld>
            <a:endParaRPr lang="en-US"/>
          </a:p>
        </p:txBody>
      </p:sp>
      <p:sp>
        <p:nvSpPr>
          <p:cNvPr id="6" name="Footer Placeholder 5">
            <a:extLst>
              <a:ext uri="{FF2B5EF4-FFF2-40B4-BE49-F238E27FC236}">
                <a16:creationId xmlns:a16="http://schemas.microsoft.com/office/drawing/2014/main" id="{B5F8C117-B521-8148-812E-41924BB510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765076-F54B-BA4A-8CA8-67591E4608CF}"/>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3755464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905FE-ACA9-DA4A-B98D-2CAF3FAE5D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180BA07-4A72-1D40-80B2-7E5D834A9A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B30F8C9-AD03-214C-BC4A-B83F5400C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F039651-C00E-9B44-8BBE-07C8D4EEB7E4}"/>
              </a:ext>
            </a:extLst>
          </p:cNvPr>
          <p:cNvSpPr>
            <a:spLocks noGrp="1"/>
          </p:cNvSpPr>
          <p:nvPr>
            <p:ph type="dt" sz="half" idx="10"/>
          </p:nvPr>
        </p:nvSpPr>
        <p:spPr/>
        <p:txBody>
          <a:bodyPr/>
          <a:lstStyle/>
          <a:p>
            <a:fld id="{4B7F1DB8-B9E4-C547-B97E-0737A124D4BD}" type="datetimeFigureOut">
              <a:rPr lang="en-US" smtClean="0"/>
              <a:t>1/20/2025</a:t>
            </a:fld>
            <a:endParaRPr lang="en-US"/>
          </a:p>
        </p:txBody>
      </p:sp>
      <p:sp>
        <p:nvSpPr>
          <p:cNvPr id="6" name="Footer Placeholder 5">
            <a:extLst>
              <a:ext uri="{FF2B5EF4-FFF2-40B4-BE49-F238E27FC236}">
                <a16:creationId xmlns:a16="http://schemas.microsoft.com/office/drawing/2014/main" id="{2BA695D9-0ABC-E84C-A6C5-AD9F6E5346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4D1F42-37EF-F04F-843E-628DB1185744}"/>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859831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034C2-41CF-1C40-9142-891A02F6CE0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6C96811-F360-164C-AE3C-B8986A72BF5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C3D7A33-FF17-0549-89CD-E2BD0DBF5475}"/>
              </a:ext>
            </a:extLst>
          </p:cNvPr>
          <p:cNvSpPr>
            <a:spLocks noGrp="1"/>
          </p:cNvSpPr>
          <p:nvPr>
            <p:ph type="dt" sz="half" idx="10"/>
          </p:nvPr>
        </p:nvSpPr>
        <p:spPr/>
        <p:txBody>
          <a:bodyPr/>
          <a:lstStyle/>
          <a:p>
            <a:fld id="{4B7F1DB8-B9E4-C547-B97E-0737A124D4BD}" type="datetimeFigureOut">
              <a:rPr lang="en-US" smtClean="0"/>
              <a:t>1/20/2025</a:t>
            </a:fld>
            <a:endParaRPr lang="en-US"/>
          </a:p>
        </p:txBody>
      </p:sp>
      <p:sp>
        <p:nvSpPr>
          <p:cNvPr id="5" name="Footer Placeholder 4">
            <a:extLst>
              <a:ext uri="{FF2B5EF4-FFF2-40B4-BE49-F238E27FC236}">
                <a16:creationId xmlns:a16="http://schemas.microsoft.com/office/drawing/2014/main" id="{0B5E5B78-3AF2-554B-97DC-1E56D995EB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EDB795-4294-EE4C-9729-FD06EAA9CD10}"/>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3906723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1512AA-A11D-DB49-A1E8-5E2CADCC6EA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9C9EFE1-2137-C641-B650-E63D16046CF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5E2066E-5978-3547-8210-3FCD53386B44}"/>
              </a:ext>
            </a:extLst>
          </p:cNvPr>
          <p:cNvSpPr>
            <a:spLocks noGrp="1"/>
          </p:cNvSpPr>
          <p:nvPr>
            <p:ph type="dt" sz="half" idx="10"/>
          </p:nvPr>
        </p:nvSpPr>
        <p:spPr/>
        <p:txBody>
          <a:bodyPr/>
          <a:lstStyle/>
          <a:p>
            <a:fld id="{4B7F1DB8-B9E4-C547-B97E-0737A124D4BD}" type="datetimeFigureOut">
              <a:rPr lang="en-US" smtClean="0"/>
              <a:t>1/20/2025</a:t>
            </a:fld>
            <a:endParaRPr lang="en-US"/>
          </a:p>
        </p:txBody>
      </p:sp>
      <p:sp>
        <p:nvSpPr>
          <p:cNvPr id="5" name="Footer Placeholder 4">
            <a:extLst>
              <a:ext uri="{FF2B5EF4-FFF2-40B4-BE49-F238E27FC236}">
                <a16:creationId xmlns:a16="http://schemas.microsoft.com/office/drawing/2014/main" id="{7813B10F-25B8-CF4D-850B-A8F336A66F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A9AA45-EE77-AC43-99D2-585D67DC661E}"/>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541283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DA7B7B-0AEC-D643-8911-75F170B7C8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A7035A-BF4C-7148-85BF-1C8F889887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44D580B-2B05-2A48-A59C-250AEE4AE6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7F1DB8-B9E4-C547-B97E-0737A124D4BD}" type="datetimeFigureOut">
              <a:rPr lang="en-US" smtClean="0"/>
              <a:t>1/20/2025</a:t>
            </a:fld>
            <a:endParaRPr lang="en-US"/>
          </a:p>
        </p:txBody>
      </p:sp>
      <p:sp>
        <p:nvSpPr>
          <p:cNvPr id="5" name="Footer Placeholder 4">
            <a:extLst>
              <a:ext uri="{FF2B5EF4-FFF2-40B4-BE49-F238E27FC236}">
                <a16:creationId xmlns:a16="http://schemas.microsoft.com/office/drawing/2014/main" id="{43B0EF0A-0376-F645-A7AD-6D4C5019DA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F742152-47FB-CB41-948D-380FF10800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937054-6D0D-0646-B378-F120D517803A}" type="slidenum">
              <a:rPr lang="en-US" smtClean="0"/>
              <a:t>‹#›</a:t>
            </a:fld>
            <a:endParaRPr lang="en-US"/>
          </a:p>
        </p:txBody>
      </p:sp>
    </p:spTree>
    <p:extLst>
      <p:ext uri="{BB962C8B-B14F-4D97-AF65-F5344CB8AC3E}">
        <p14:creationId xmlns:p14="http://schemas.microsoft.com/office/powerpoint/2010/main" val="21897957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B4F65DD-AB6A-0249-818E-445B5857E325}"/>
              </a:ext>
            </a:extLst>
          </p:cNvPr>
          <p:cNvSpPr/>
          <p:nvPr/>
        </p:nvSpPr>
        <p:spPr>
          <a:xfrm>
            <a:off x="1469281" y="164546"/>
            <a:ext cx="2853337" cy="777563"/>
          </a:xfrm>
          <a:prstGeom prst="rect">
            <a:avLst/>
          </a:prstGeom>
          <a:solidFill>
            <a:schemeClr val="accent1"/>
          </a:solidFill>
          <a:ln w="38100">
            <a:solidFill>
              <a:schemeClr val="accent4"/>
            </a:solidFill>
            <a:extLst>
              <a:ext uri="{C807C97D-BFC1-408E-A445-0C87EB9F89A2}">
                <ask:lineSketchStyleProps xmlns:ask="http://schemas.microsoft.com/office/drawing/2018/sketchyshapes" sd="1219033472">
                  <a:custGeom>
                    <a:avLst/>
                    <a:gdLst>
                      <a:gd name="connsiteX0" fmla="*/ 0 w 2853337"/>
                      <a:gd name="connsiteY0" fmla="*/ 0 h 777563"/>
                      <a:gd name="connsiteX1" fmla="*/ 627734 w 2853337"/>
                      <a:gd name="connsiteY1" fmla="*/ 0 h 777563"/>
                      <a:gd name="connsiteX2" fmla="*/ 1226935 w 2853337"/>
                      <a:gd name="connsiteY2" fmla="*/ 0 h 777563"/>
                      <a:gd name="connsiteX3" fmla="*/ 1826136 w 2853337"/>
                      <a:gd name="connsiteY3" fmla="*/ 0 h 777563"/>
                      <a:gd name="connsiteX4" fmla="*/ 2311203 w 2853337"/>
                      <a:gd name="connsiteY4" fmla="*/ 0 h 777563"/>
                      <a:gd name="connsiteX5" fmla="*/ 2853337 w 2853337"/>
                      <a:gd name="connsiteY5" fmla="*/ 0 h 777563"/>
                      <a:gd name="connsiteX6" fmla="*/ 2853337 w 2853337"/>
                      <a:gd name="connsiteY6" fmla="*/ 396557 h 777563"/>
                      <a:gd name="connsiteX7" fmla="*/ 2853337 w 2853337"/>
                      <a:gd name="connsiteY7" fmla="*/ 777563 h 777563"/>
                      <a:gd name="connsiteX8" fmla="*/ 2282670 w 2853337"/>
                      <a:gd name="connsiteY8" fmla="*/ 777563 h 777563"/>
                      <a:gd name="connsiteX9" fmla="*/ 1797602 w 2853337"/>
                      <a:gd name="connsiteY9" fmla="*/ 777563 h 777563"/>
                      <a:gd name="connsiteX10" fmla="*/ 1312535 w 2853337"/>
                      <a:gd name="connsiteY10" fmla="*/ 777563 h 777563"/>
                      <a:gd name="connsiteX11" fmla="*/ 713334 w 2853337"/>
                      <a:gd name="connsiteY11" fmla="*/ 777563 h 777563"/>
                      <a:gd name="connsiteX12" fmla="*/ 0 w 2853337"/>
                      <a:gd name="connsiteY12" fmla="*/ 777563 h 777563"/>
                      <a:gd name="connsiteX13" fmla="*/ 0 w 2853337"/>
                      <a:gd name="connsiteY13" fmla="*/ 373230 h 777563"/>
                      <a:gd name="connsiteX14" fmla="*/ 0 w 2853337"/>
                      <a:gd name="connsiteY14" fmla="*/ 0 h 777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53337" h="777563" fill="none" extrusionOk="0">
                        <a:moveTo>
                          <a:pt x="0" y="0"/>
                        </a:moveTo>
                        <a:cubicBezTo>
                          <a:pt x="203751" y="-11455"/>
                          <a:pt x="321290" y="60824"/>
                          <a:pt x="627734" y="0"/>
                        </a:cubicBezTo>
                        <a:cubicBezTo>
                          <a:pt x="934178" y="-60824"/>
                          <a:pt x="966271" y="67358"/>
                          <a:pt x="1226935" y="0"/>
                        </a:cubicBezTo>
                        <a:cubicBezTo>
                          <a:pt x="1487599" y="-67358"/>
                          <a:pt x="1551731" y="9785"/>
                          <a:pt x="1826136" y="0"/>
                        </a:cubicBezTo>
                        <a:cubicBezTo>
                          <a:pt x="2100541" y="-9785"/>
                          <a:pt x="2107045" y="6231"/>
                          <a:pt x="2311203" y="0"/>
                        </a:cubicBezTo>
                        <a:cubicBezTo>
                          <a:pt x="2515361" y="-6231"/>
                          <a:pt x="2715145" y="47603"/>
                          <a:pt x="2853337" y="0"/>
                        </a:cubicBezTo>
                        <a:cubicBezTo>
                          <a:pt x="2875047" y="160208"/>
                          <a:pt x="2851620" y="220313"/>
                          <a:pt x="2853337" y="396557"/>
                        </a:cubicBezTo>
                        <a:cubicBezTo>
                          <a:pt x="2855054" y="572801"/>
                          <a:pt x="2832894" y="677969"/>
                          <a:pt x="2853337" y="777563"/>
                        </a:cubicBezTo>
                        <a:cubicBezTo>
                          <a:pt x="2662145" y="783792"/>
                          <a:pt x="2527468" y="729429"/>
                          <a:pt x="2282670" y="777563"/>
                        </a:cubicBezTo>
                        <a:cubicBezTo>
                          <a:pt x="2037872" y="825697"/>
                          <a:pt x="2037726" y="758456"/>
                          <a:pt x="1797602" y="777563"/>
                        </a:cubicBezTo>
                        <a:cubicBezTo>
                          <a:pt x="1557478" y="796670"/>
                          <a:pt x="1471717" y="743268"/>
                          <a:pt x="1312535" y="777563"/>
                        </a:cubicBezTo>
                        <a:cubicBezTo>
                          <a:pt x="1153353" y="811858"/>
                          <a:pt x="928659" y="717816"/>
                          <a:pt x="713334" y="777563"/>
                        </a:cubicBezTo>
                        <a:cubicBezTo>
                          <a:pt x="498009" y="837310"/>
                          <a:pt x="214576" y="711739"/>
                          <a:pt x="0" y="777563"/>
                        </a:cubicBezTo>
                        <a:cubicBezTo>
                          <a:pt x="-22803" y="632221"/>
                          <a:pt x="27207" y="476631"/>
                          <a:pt x="0" y="373230"/>
                        </a:cubicBezTo>
                        <a:cubicBezTo>
                          <a:pt x="-27207" y="269829"/>
                          <a:pt x="4374" y="126149"/>
                          <a:pt x="0" y="0"/>
                        </a:cubicBezTo>
                        <a:close/>
                      </a:path>
                      <a:path w="2853337" h="777563" stroke="0" extrusionOk="0">
                        <a:moveTo>
                          <a:pt x="0" y="0"/>
                        </a:moveTo>
                        <a:cubicBezTo>
                          <a:pt x="236427" y="-50680"/>
                          <a:pt x="337139" y="29620"/>
                          <a:pt x="542134" y="0"/>
                        </a:cubicBezTo>
                        <a:cubicBezTo>
                          <a:pt x="747129" y="-29620"/>
                          <a:pt x="911616" y="28652"/>
                          <a:pt x="1027201" y="0"/>
                        </a:cubicBezTo>
                        <a:cubicBezTo>
                          <a:pt x="1142786" y="-28652"/>
                          <a:pt x="1381754" y="74512"/>
                          <a:pt x="1654935" y="0"/>
                        </a:cubicBezTo>
                        <a:cubicBezTo>
                          <a:pt x="1928116" y="-74512"/>
                          <a:pt x="1975131" y="20616"/>
                          <a:pt x="2197069" y="0"/>
                        </a:cubicBezTo>
                        <a:cubicBezTo>
                          <a:pt x="2419007" y="-20616"/>
                          <a:pt x="2678901" y="49305"/>
                          <a:pt x="2853337" y="0"/>
                        </a:cubicBezTo>
                        <a:cubicBezTo>
                          <a:pt x="2895492" y="134190"/>
                          <a:pt x="2833746" y="218822"/>
                          <a:pt x="2853337" y="404333"/>
                        </a:cubicBezTo>
                        <a:cubicBezTo>
                          <a:pt x="2872928" y="589844"/>
                          <a:pt x="2816246" y="645027"/>
                          <a:pt x="2853337" y="777563"/>
                        </a:cubicBezTo>
                        <a:cubicBezTo>
                          <a:pt x="2592606" y="802066"/>
                          <a:pt x="2555880" y="728728"/>
                          <a:pt x="2282670" y="777563"/>
                        </a:cubicBezTo>
                        <a:cubicBezTo>
                          <a:pt x="2009460" y="826398"/>
                          <a:pt x="1968664" y="750683"/>
                          <a:pt x="1797602" y="777563"/>
                        </a:cubicBezTo>
                        <a:cubicBezTo>
                          <a:pt x="1626540" y="804443"/>
                          <a:pt x="1464154" y="750733"/>
                          <a:pt x="1226935" y="777563"/>
                        </a:cubicBezTo>
                        <a:cubicBezTo>
                          <a:pt x="989716" y="804393"/>
                          <a:pt x="854669" y="776474"/>
                          <a:pt x="656268" y="777563"/>
                        </a:cubicBezTo>
                        <a:cubicBezTo>
                          <a:pt x="457867" y="778652"/>
                          <a:pt x="267394" y="735846"/>
                          <a:pt x="0" y="777563"/>
                        </a:cubicBezTo>
                        <a:cubicBezTo>
                          <a:pt x="-33991" y="614554"/>
                          <a:pt x="13379" y="459177"/>
                          <a:pt x="0" y="373230"/>
                        </a:cubicBezTo>
                        <a:cubicBezTo>
                          <a:pt x="-13379" y="287283"/>
                          <a:pt x="33394" y="92808"/>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Halogen"/>
              </a:rPr>
              <a:t>Languages</a:t>
            </a:r>
            <a:endParaRPr lang="en-US" sz="2800" b="1" dirty="0">
              <a:solidFill>
                <a:schemeClr val="bg1"/>
              </a:solidFill>
              <a:latin typeface="Halogen" pitchFamily="2" charset="77"/>
            </a:endParaRPr>
          </a:p>
          <a:p>
            <a:pPr algn="ctr"/>
            <a:r>
              <a:rPr lang="en-US" sz="1200" b="1" dirty="0">
                <a:solidFill>
                  <a:schemeClr val="bg1"/>
                </a:solidFill>
                <a:latin typeface="Halogen"/>
              </a:rPr>
              <a:t>at St Wilfrid's </a:t>
            </a:r>
            <a:endParaRPr lang="en-US" b="1" dirty="0">
              <a:solidFill>
                <a:schemeClr val="bg1"/>
              </a:solidFill>
              <a:latin typeface="Halogen" pitchFamily="2" charset="77"/>
            </a:endParaRPr>
          </a:p>
          <a:p>
            <a:pPr algn="ctr"/>
            <a:r>
              <a:rPr lang="en-US" sz="1200" b="1" dirty="0">
                <a:solidFill>
                  <a:schemeClr val="bg1"/>
                </a:solidFill>
                <a:latin typeface="Halogen" pitchFamily="2" charset="77"/>
              </a:rPr>
              <a:t>CE Primary School</a:t>
            </a:r>
          </a:p>
        </p:txBody>
      </p:sp>
      <p:sp>
        <p:nvSpPr>
          <p:cNvPr id="3" name="Rectangle 5">
            <a:extLst>
              <a:ext uri="{FF2B5EF4-FFF2-40B4-BE49-F238E27FC236}">
                <a16:creationId xmlns:a16="http://schemas.microsoft.com/office/drawing/2014/main" id="{7E83396A-3193-4049-87B4-7520FEDC64BC}"/>
              </a:ext>
            </a:extLst>
          </p:cNvPr>
          <p:cNvSpPr>
            <a:spLocks noChangeArrowheads="1"/>
          </p:cNvSpPr>
          <p:nvPr/>
        </p:nvSpPr>
        <p:spPr bwMode="auto">
          <a:xfrm>
            <a:off x="9941092" y="212332"/>
            <a:ext cx="2694228" cy="4024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6" name="Rectangle 5">
            <a:extLst>
              <a:ext uri="{FF2B5EF4-FFF2-40B4-BE49-F238E27FC236}">
                <a16:creationId xmlns:a16="http://schemas.microsoft.com/office/drawing/2014/main" id="{D78D439F-BE17-CE49-8934-00F61E50C076}"/>
              </a:ext>
            </a:extLst>
          </p:cNvPr>
          <p:cNvSpPr/>
          <p:nvPr/>
        </p:nvSpPr>
        <p:spPr>
          <a:xfrm>
            <a:off x="204555" y="4867106"/>
            <a:ext cx="4575161" cy="1839921"/>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en-US" sz="1100" b="1" kern="1200" dirty="0">
              <a:solidFill>
                <a:schemeClr val="tx1"/>
              </a:solidFill>
              <a:effectLst/>
              <a:latin typeface="Halogen" pitchFamily="2" charset="77"/>
              <a:ea typeface="Calibri" panose="020F0502020204030204" pitchFamily="34" charset="0"/>
              <a:cs typeface="Times New Roman" panose="02020603050405020304" pitchFamily="18" charset="0"/>
            </a:endParaRPr>
          </a:p>
          <a:p>
            <a:pPr algn="ctr">
              <a:spcAft>
                <a:spcPts val="0"/>
              </a:spcAft>
            </a:pPr>
            <a:r>
              <a:rPr lang="en-US" sz="1100" b="1" kern="1200" dirty="0">
                <a:solidFill>
                  <a:schemeClr val="tx1"/>
                </a:solidFill>
                <a:effectLst/>
                <a:latin typeface="Halogen" pitchFamily="2" charset="77"/>
                <a:ea typeface="Calibri" panose="020F0502020204030204" pitchFamily="34" charset="0"/>
                <a:cs typeface="Times New Roman" panose="02020603050405020304" pitchFamily="18" charset="0"/>
              </a:rPr>
              <a:t>Curriculum Content and Sequencing</a:t>
            </a:r>
          </a:p>
          <a:p>
            <a:pPr>
              <a:spcAft>
                <a:spcPts val="0"/>
              </a:spcAft>
            </a:pPr>
            <a:r>
              <a:rPr lang="en-GB" sz="1050" dirty="0">
                <a:solidFill>
                  <a:schemeClr val="tx1"/>
                </a:solidFill>
                <a:ea typeface="Calibri" panose="020F0502020204030204" pitchFamily="34" charset="0"/>
                <a:cs typeface="Times New Roman"/>
              </a:rPr>
              <a:t>Our scheme of work is designed with six stands that run throughout: speaking and pronunciation, listening, reading and writing, grammar, intercultural understanding and language detective skills. </a:t>
            </a:r>
          </a:p>
          <a:p>
            <a:pPr>
              <a:spcAft>
                <a:spcPts val="0"/>
              </a:spcAft>
            </a:pPr>
            <a:r>
              <a:rPr lang="en-GB" sz="1050" dirty="0">
                <a:solidFill>
                  <a:schemeClr val="tx1"/>
                </a:solidFill>
                <a:ea typeface="Calibri" panose="020F0502020204030204" pitchFamily="34" charset="0"/>
                <a:cs typeface="Times New Roman"/>
              </a:rPr>
              <a:t>It is a spiral curriculum, with key skills and vocabulary revisited repeatedly with increasing complexity, allowing pupils to revise and build on their previous learning. Cross-curricular links are included throughout the units, allowing children to make connections and apply their language skills to other areas of learning. In our MFL French lessons, substantive and disciplinary knowledge are explicitly taught and blended in teaching and planning as both are key to progress in learning. </a:t>
            </a:r>
          </a:p>
          <a:p>
            <a:pPr algn="ctr">
              <a:spcAft>
                <a:spcPts val="0"/>
              </a:spcAft>
            </a:pPr>
            <a:endParaRPr lang="en-US" sz="1100" b="1" kern="1200" dirty="0">
              <a:solidFill>
                <a:schemeClr val="tx1"/>
              </a:solidFill>
              <a:effectLst/>
              <a:latin typeface="Halogen" pitchFamily="2" charset="77"/>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952C0123-BA2E-1B47-A9EC-1AEF285D9CC5}"/>
              </a:ext>
            </a:extLst>
          </p:cNvPr>
          <p:cNvSpPr/>
          <p:nvPr/>
        </p:nvSpPr>
        <p:spPr>
          <a:xfrm>
            <a:off x="4667409" y="58024"/>
            <a:ext cx="5116904" cy="3050052"/>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lvl="0" algn="ctr"/>
            <a:r>
              <a:rPr lang="en-GB" sz="1050" b="1" dirty="0">
                <a:solidFill>
                  <a:prstClr val="black"/>
                </a:solidFill>
                <a:latin typeface="Halogen" pitchFamily="2" charset="77"/>
                <a:cs typeface="Times New Roman"/>
              </a:rPr>
              <a:t>What we aspire to...</a:t>
            </a:r>
          </a:p>
          <a:p>
            <a:pPr lvl="0"/>
            <a:r>
              <a:rPr lang="en-GB" sz="1050" dirty="0">
                <a:solidFill>
                  <a:prstClr val="black"/>
                </a:solidFill>
                <a:ea typeface="+mn-lt"/>
                <a:cs typeface="Calibri" panose="020F0502020204030204"/>
              </a:rPr>
              <a:t>Our pupils will leave St Wilfrid's equipped with a range of language-learning skills to enable them to study French, or any other language, with confidence at learning at Key Stage 3 and beyond. </a:t>
            </a:r>
          </a:p>
          <a:p>
            <a:pPr lvl="0"/>
            <a:r>
              <a:rPr lang="en-GB" sz="1050" dirty="0">
                <a:solidFill>
                  <a:prstClr val="black"/>
                </a:solidFill>
                <a:ea typeface="+mn-lt"/>
                <a:cs typeface="Calibri" panose="020F0502020204030204"/>
              </a:rPr>
              <a:t> Children will: </a:t>
            </a:r>
          </a:p>
          <a:p>
            <a:pPr lvl="0"/>
            <a:r>
              <a:rPr lang="en-GB" sz="1050" dirty="0">
                <a:solidFill>
                  <a:prstClr val="black"/>
                </a:solidFill>
                <a:ea typeface="+mn-lt"/>
                <a:cs typeface="Calibri" panose="020F0502020204030204"/>
              </a:rPr>
              <a:t>•Be able to engage in purposeful dialogue in practical situations (e.g. ordering in a café, following directions) and express an opinion.</a:t>
            </a:r>
          </a:p>
          <a:p>
            <a:pPr lvl="0"/>
            <a:r>
              <a:rPr lang="en-GB" sz="1050" dirty="0">
                <a:solidFill>
                  <a:prstClr val="black"/>
                </a:solidFill>
                <a:ea typeface="+mn-lt"/>
                <a:cs typeface="Calibri" panose="020F0502020204030204"/>
              </a:rPr>
              <a:t>•Make increasingly accurate attempts to read unfamiliar words, phrases and short text</a:t>
            </a:r>
          </a:p>
          <a:p>
            <a:pPr lvl="0"/>
            <a:r>
              <a:rPr lang="en-GB" sz="1050" dirty="0">
                <a:solidFill>
                  <a:prstClr val="black"/>
                </a:solidFill>
                <a:ea typeface="+mn-lt"/>
                <a:cs typeface="Calibri" panose="020F0502020204030204"/>
              </a:rPr>
              <a:t>•Speak and read aloud with confidence and accuracy in pronunciation</a:t>
            </a:r>
          </a:p>
          <a:p>
            <a:pPr lvl="0"/>
            <a:r>
              <a:rPr lang="en-GB" sz="1050" dirty="0">
                <a:solidFill>
                  <a:prstClr val="black"/>
                </a:solidFill>
                <a:ea typeface="+mn-lt"/>
                <a:cs typeface="Calibri" panose="020F0502020204030204"/>
              </a:rPr>
              <a:t>•Demonstrate understanding of spoken language by listening and responding appropriately</a:t>
            </a:r>
          </a:p>
          <a:p>
            <a:pPr lvl="0"/>
            <a:r>
              <a:rPr lang="en-GB" sz="1050" dirty="0">
                <a:solidFill>
                  <a:prstClr val="black"/>
                </a:solidFill>
                <a:ea typeface="+mn-lt"/>
                <a:cs typeface="Calibri" panose="020F0502020204030204"/>
              </a:rPr>
              <a:t>•Use a bilingual dictionary to support their language learning</a:t>
            </a:r>
          </a:p>
          <a:p>
            <a:pPr lvl="0"/>
            <a:r>
              <a:rPr lang="en-GB" sz="1050" dirty="0">
                <a:solidFill>
                  <a:prstClr val="black"/>
                </a:solidFill>
                <a:ea typeface="+mn-lt"/>
                <a:cs typeface="Calibri" panose="020F0502020204030204"/>
              </a:rPr>
              <a:t>•Be able to identify word classes in a sentence and apply grammatical rules they have learnt</a:t>
            </a:r>
          </a:p>
          <a:p>
            <a:pPr lvl="0"/>
            <a:r>
              <a:rPr lang="en-GB" sz="1050" dirty="0">
                <a:solidFill>
                  <a:prstClr val="black"/>
                </a:solidFill>
                <a:ea typeface="+mn-lt"/>
                <a:cs typeface="Calibri" panose="020F0502020204030204"/>
              </a:rPr>
              <a:t>•Have developed an awareness of cognates and near-cognates and be able to use them to tackle familiar words in French, English, and other languages</a:t>
            </a:r>
          </a:p>
          <a:p>
            <a:pPr lvl="0"/>
            <a:r>
              <a:rPr lang="en-GB" sz="1050" dirty="0">
                <a:solidFill>
                  <a:prstClr val="black"/>
                </a:solidFill>
                <a:ea typeface="+mn-lt"/>
                <a:cs typeface="Calibri" panose="020F0502020204030204"/>
              </a:rPr>
              <a:t>•Be able to construct short texts on familiar topics</a:t>
            </a:r>
          </a:p>
          <a:p>
            <a:pPr lvl="0"/>
            <a:r>
              <a:rPr lang="en-GB" sz="1050" dirty="0">
                <a:solidFill>
                  <a:prstClr val="black"/>
                </a:solidFill>
                <a:ea typeface="+mn-lt"/>
                <a:cs typeface="Calibri" panose="020F0502020204030204"/>
              </a:rPr>
              <a:t>•Meet the end of Key Stage 2 expectations outlined in the National Curriculum for Languages.</a:t>
            </a:r>
          </a:p>
        </p:txBody>
      </p:sp>
      <p:sp>
        <p:nvSpPr>
          <p:cNvPr id="9" name="Rectangle 8">
            <a:extLst>
              <a:ext uri="{FF2B5EF4-FFF2-40B4-BE49-F238E27FC236}">
                <a16:creationId xmlns:a16="http://schemas.microsoft.com/office/drawing/2014/main" id="{7EC61198-BCD3-E546-95CA-E200361A5A3B}"/>
              </a:ext>
            </a:extLst>
          </p:cNvPr>
          <p:cNvSpPr/>
          <p:nvPr/>
        </p:nvSpPr>
        <p:spPr>
          <a:xfrm>
            <a:off x="4702344" y="3191580"/>
            <a:ext cx="5096049" cy="1184708"/>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lvl="0" algn="ctr"/>
            <a:r>
              <a:rPr lang="en-US" sz="1200" b="1" dirty="0">
                <a:solidFill>
                  <a:srgbClr val="000000"/>
                </a:solidFill>
                <a:latin typeface="Halogen"/>
                <a:ea typeface="Calibri" panose="020F0502020204030204" pitchFamily="34" charset="0"/>
                <a:cs typeface="Times New Roman"/>
              </a:rPr>
              <a:t>Support and Training</a:t>
            </a:r>
            <a:endParaRPr lang="en-GB" sz="1200" dirty="0">
              <a:solidFill>
                <a:prstClr val="white"/>
              </a:solidFill>
              <a:ea typeface="Calibri" panose="020F0502020204030204" pitchFamily="34" charset="0"/>
              <a:cs typeface="Times New Roman"/>
            </a:endParaRPr>
          </a:p>
          <a:p>
            <a:pPr lvl="0"/>
            <a:r>
              <a:rPr lang="en-US" sz="1100" dirty="0">
                <a:solidFill>
                  <a:prstClr val="black"/>
                </a:solidFill>
                <a:ea typeface="Calibri" panose="020F0502020204030204" pitchFamily="34" charset="0"/>
                <a:cs typeface="Times New Roman"/>
              </a:rPr>
              <a:t>The scheme includes a teacher handbook to guide, learning outcomes, class tracking, progress checklists, schemes of work for each unit including lesson plans, resources and worksheets. It also provides an </a:t>
            </a:r>
            <a:r>
              <a:rPr lang="en-US" sz="1100" dirty="0">
                <a:solidFill>
                  <a:prstClr val="black"/>
                </a:solidFill>
                <a:ea typeface="Calibri" panose="020F0502020204030204" pitchFamily="34" charset="0"/>
                <a:cs typeface="Calibri"/>
              </a:rPr>
              <a:t>audio</a:t>
            </a:r>
            <a:r>
              <a:rPr lang="en-US" sz="1100" dirty="0">
                <a:solidFill>
                  <a:prstClr val="black"/>
                </a:solidFill>
                <a:ea typeface="+mn-lt"/>
                <a:cs typeface="Calibri" panose="020F0502020204030204"/>
              </a:rPr>
              <a:t> of every word so teachers don't have to worry about getting the pronunciation wrong!</a:t>
            </a:r>
          </a:p>
        </p:txBody>
      </p:sp>
      <p:sp>
        <p:nvSpPr>
          <p:cNvPr id="13" name="Rectangle 12">
            <a:extLst>
              <a:ext uri="{FF2B5EF4-FFF2-40B4-BE49-F238E27FC236}">
                <a16:creationId xmlns:a16="http://schemas.microsoft.com/office/drawing/2014/main" id="{4195DAFB-5D94-4AD5-8841-6BAF895A957F}"/>
              </a:ext>
            </a:extLst>
          </p:cNvPr>
          <p:cNvSpPr/>
          <p:nvPr/>
        </p:nvSpPr>
        <p:spPr>
          <a:xfrm>
            <a:off x="4955329" y="4421692"/>
            <a:ext cx="4828984" cy="2323435"/>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US" sz="1200" b="1" kern="1200" dirty="0">
                <a:solidFill>
                  <a:srgbClr val="000000"/>
                </a:solidFill>
                <a:effectLst/>
                <a:latin typeface="Halogen" pitchFamily="2" charset="77"/>
                <a:ea typeface="Calibri" panose="020F0502020204030204" pitchFamily="34" charset="0"/>
                <a:cs typeface="Times New Roman" panose="02020603050405020304" pitchFamily="18" charset="0"/>
              </a:rPr>
              <a:t>Progress and Assessment </a:t>
            </a:r>
          </a:p>
          <a:p>
            <a:r>
              <a:rPr lang="en-US" sz="1100" dirty="0">
                <a:solidFill>
                  <a:schemeClr val="tx1"/>
                </a:solidFill>
                <a:ea typeface="Calibri" panose="020F0502020204030204" pitchFamily="34" charset="0"/>
                <a:cs typeface="Times New Roman"/>
              </a:rPr>
              <a:t>Learning outcomes by strand based on the National Curriculum </a:t>
            </a:r>
            <a:r>
              <a:rPr lang="en-US" sz="1100" dirty="0" err="1">
                <a:solidFill>
                  <a:schemeClr val="tx1"/>
                </a:solidFill>
                <a:ea typeface="Calibri" panose="020F0502020204030204" pitchFamily="34" charset="0"/>
                <a:cs typeface="Times New Roman"/>
              </a:rPr>
              <a:t>Programme</a:t>
            </a:r>
            <a:r>
              <a:rPr lang="en-US" sz="1100" dirty="0">
                <a:solidFill>
                  <a:schemeClr val="tx1"/>
                </a:solidFill>
                <a:ea typeface="Calibri" panose="020F0502020204030204" pitchFamily="34" charset="0"/>
                <a:cs typeface="Times New Roman"/>
              </a:rPr>
              <a:t> of Study Outcomes ae 'levelled' in terms of stages – roughly corresponding to years 3-6 ensures coverage and sequential learning.</a:t>
            </a:r>
            <a:endParaRPr lang="en-US" sz="1100" dirty="0">
              <a:solidFill>
                <a:schemeClr val="tx1"/>
              </a:solidFill>
              <a:ea typeface="Calibri" panose="020F0502020204030204" pitchFamily="34" charset="0"/>
              <a:cs typeface="Times New Roman" panose="02020603050405020304" pitchFamily="18" charset="0"/>
            </a:endParaRPr>
          </a:p>
          <a:p>
            <a:r>
              <a:rPr lang="en-GB" sz="1100" dirty="0">
                <a:solidFill>
                  <a:schemeClr val="tx1"/>
                </a:solidFill>
                <a:ea typeface="Calibri" panose="020F0502020204030204" pitchFamily="34" charset="0"/>
                <a:cs typeface="Times New Roman" panose="02020603050405020304" pitchFamily="18" charset="0"/>
              </a:rPr>
              <a:t>Each lesson includes guidance to support teacher assessment against the learning objectives.</a:t>
            </a:r>
          </a:p>
          <a:p>
            <a:r>
              <a:rPr lang="en-GB" sz="1100" dirty="0">
                <a:solidFill>
                  <a:schemeClr val="tx1"/>
                </a:solidFill>
                <a:ea typeface="Calibri" panose="020F0502020204030204" pitchFamily="34" charset="0"/>
                <a:cs typeface="Times New Roman" panose="02020603050405020304" pitchFamily="18" charset="0"/>
              </a:rPr>
              <a:t>A spreadsheet including the learning outcomes for the children with secure understanding and those working at greater depth enables teachers to keep records of formative assessments for each child.</a:t>
            </a:r>
          </a:p>
          <a:p>
            <a:r>
              <a:rPr lang="en-GB" sz="1100" dirty="0">
                <a:solidFill>
                  <a:schemeClr val="tx1"/>
                </a:solidFill>
                <a:ea typeface="Calibri" panose="020F0502020204030204" pitchFamily="34" charset="0"/>
                <a:cs typeface="Times New Roman" panose="02020603050405020304" pitchFamily="18" charset="0"/>
              </a:rPr>
              <a:t>Verbal feedback and opportunities for rich discussion in every lesson will also provide teachers with informative assessment for learning opportunities to adapt and monitor learning outcomes. </a:t>
            </a:r>
            <a:endParaRPr lang="en-US" sz="1100" kern="1200" dirty="0">
              <a:solidFill>
                <a:schemeClr val="tx1"/>
              </a:solidFill>
              <a:effectLst/>
              <a:ea typeface="Calibri" panose="020F0502020204030204" pitchFamily="34" charset="0"/>
              <a:cs typeface="Times New Roman" panose="02020603050405020304" pitchFamily="18" charset="0"/>
            </a:endParaRPr>
          </a:p>
        </p:txBody>
      </p:sp>
      <p:sp>
        <p:nvSpPr>
          <p:cNvPr id="14" name="Rectangle 13">
            <a:extLst>
              <a:ext uri="{FF2B5EF4-FFF2-40B4-BE49-F238E27FC236}">
                <a16:creationId xmlns:a16="http://schemas.microsoft.com/office/drawing/2014/main" id="{1CFD2A5E-147C-8C4F-A0DD-B4E94E01E718}"/>
              </a:ext>
            </a:extLst>
          </p:cNvPr>
          <p:cNvSpPr/>
          <p:nvPr/>
        </p:nvSpPr>
        <p:spPr>
          <a:xfrm>
            <a:off x="9946209" y="4639613"/>
            <a:ext cx="2056463" cy="1410198"/>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US" sz="1200" b="1" kern="1200" dirty="0">
                <a:solidFill>
                  <a:srgbClr val="000000"/>
                </a:solidFill>
                <a:effectLst/>
                <a:latin typeface="Halogen" pitchFamily="2" charset="77"/>
                <a:ea typeface="Calibri" panose="020F0502020204030204" pitchFamily="34" charset="0"/>
                <a:cs typeface="Times New Roman" panose="02020603050405020304" pitchFamily="18" charset="0"/>
              </a:rPr>
              <a:t>Cross Curricular </a:t>
            </a:r>
            <a:r>
              <a:rPr lang="en-US" sz="1200" b="1" kern="1200" dirty="0" err="1">
                <a:solidFill>
                  <a:srgbClr val="000000"/>
                </a:solidFill>
                <a:effectLst/>
                <a:latin typeface="Halogen" pitchFamily="2" charset="77"/>
                <a:ea typeface="Calibri" panose="020F0502020204030204" pitchFamily="34" charset="0"/>
                <a:cs typeface="Times New Roman" panose="02020603050405020304" pitchFamily="18" charset="0"/>
              </a:rPr>
              <a:t>inc.</a:t>
            </a:r>
            <a:r>
              <a:rPr lang="en-US" sz="1200" b="1" kern="1200" dirty="0">
                <a:solidFill>
                  <a:srgbClr val="000000"/>
                </a:solidFill>
                <a:effectLst/>
                <a:latin typeface="Halogen" pitchFamily="2" charset="77"/>
                <a:ea typeface="Calibri" panose="020F0502020204030204" pitchFamily="34" charset="0"/>
                <a:cs typeface="Times New Roman" panose="02020603050405020304" pitchFamily="18" charset="0"/>
              </a:rPr>
              <a:t> SMSC</a:t>
            </a:r>
          </a:p>
          <a:p>
            <a:r>
              <a:rPr lang="en-US" sz="1100" kern="1200" dirty="0">
                <a:solidFill>
                  <a:schemeClr val="tx1"/>
                </a:solidFill>
                <a:effectLst/>
                <a:ea typeface="Calibri" panose="020F0502020204030204" pitchFamily="34" charset="0"/>
                <a:cs typeface="Times New Roman"/>
              </a:rPr>
              <a:t>Mathematics - learning number</a:t>
            </a:r>
            <a:r>
              <a:rPr lang="en-US" sz="1100" dirty="0">
                <a:solidFill>
                  <a:schemeClr val="tx1"/>
                </a:solidFill>
                <a:ea typeface="Calibri" panose="020F0502020204030204" pitchFamily="34" charset="0"/>
                <a:cs typeface="Times New Roman"/>
              </a:rPr>
              <a:t>.</a:t>
            </a:r>
          </a:p>
          <a:p>
            <a:r>
              <a:rPr lang="en-US" sz="1100" kern="1200" dirty="0">
                <a:solidFill>
                  <a:schemeClr val="tx1"/>
                </a:solidFill>
                <a:effectLst/>
                <a:ea typeface="Calibri" panose="020F0502020204030204" pitchFamily="34" charset="0"/>
                <a:cs typeface="Times New Roman"/>
              </a:rPr>
              <a:t>Geography </a:t>
            </a:r>
            <a:r>
              <a:rPr lang="en-US" sz="1100" dirty="0">
                <a:solidFill>
                  <a:schemeClr val="tx1"/>
                </a:solidFill>
                <a:ea typeface="Calibri" panose="020F0502020204030204" pitchFamily="34" charset="0"/>
                <a:cs typeface="Times New Roman"/>
              </a:rPr>
              <a:t>– exploring maps and photographs of different countries.</a:t>
            </a:r>
          </a:p>
          <a:p>
            <a:r>
              <a:rPr lang="en-US" sz="1100" dirty="0">
                <a:solidFill>
                  <a:schemeClr val="tx1"/>
                </a:solidFill>
                <a:ea typeface="Calibri" panose="020F0502020204030204" pitchFamily="34" charset="0"/>
                <a:cs typeface="Times New Roman"/>
              </a:rPr>
              <a:t>SMSC – hearing and speaking different languages, respecting others.</a:t>
            </a:r>
            <a:endParaRPr lang="en-US" sz="1100" kern="1200" dirty="0">
              <a:solidFill>
                <a:schemeClr val="tx1"/>
              </a:solidFill>
              <a:effectLst/>
              <a:ea typeface="Calibri" panose="020F0502020204030204" pitchFamily="34" charset="0"/>
              <a:cs typeface="Times New Roman" panose="02020603050405020304" pitchFamily="18" charset="0"/>
            </a:endParaRPr>
          </a:p>
        </p:txBody>
      </p:sp>
      <p:sp>
        <p:nvSpPr>
          <p:cNvPr id="10" name="Rectangle 9"/>
          <p:cNvSpPr/>
          <p:nvPr/>
        </p:nvSpPr>
        <p:spPr>
          <a:xfrm>
            <a:off x="9895822" y="96124"/>
            <a:ext cx="2157235" cy="4455066"/>
          </a:xfrm>
          <a:prstGeom prst="rect">
            <a:avLst/>
          </a:prstGeom>
          <a:ln w="28575">
            <a:solidFill>
              <a:schemeClr val="accent1"/>
            </a:solidFill>
          </a:ln>
        </p:spPr>
        <p:txBody>
          <a:bodyPr wrap="square">
            <a:spAutoFit/>
          </a:bodyPr>
          <a:lstStyle/>
          <a:p>
            <a:pPr algn="ctr"/>
            <a:r>
              <a:rPr lang="en-GB" sz="1050" b="1" dirty="0">
                <a:solidFill>
                  <a:prstClr val="black"/>
                </a:solidFill>
                <a:latin typeface="Halogen" pitchFamily="2" charset="77"/>
                <a:cs typeface="Times New Roman"/>
              </a:rPr>
              <a:t>Big Ideas and Culture of</a:t>
            </a:r>
          </a:p>
          <a:p>
            <a:pPr algn="ctr"/>
            <a:r>
              <a:rPr lang="en-GB" sz="1050" b="1" dirty="0">
                <a:solidFill>
                  <a:prstClr val="black"/>
                </a:solidFill>
                <a:latin typeface="Halogen" pitchFamily="2" charset="77"/>
                <a:cs typeface="Times New Roman"/>
              </a:rPr>
              <a:t>Opportunity</a:t>
            </a:r>
          </a:p>
          <a:p>
            <a:r>
              <a:rPr lang="en-GB" sz="1200" dirty="0">
                <a:latin typeface="Calibri" panose="020F0502020204030204" pitchFamily="34" charset="0"/>
                <a:ea typeface="Calibri" panose="020F0502020204030204" pitchFamily="34" charset="0"/>
                <a:cs typeface="Calibri" panose="020F0502020204030204" pitchFamily="34" charset="0"/>
              </a:rPr>
              <a:t>Vocab Each lesson introduces new words to help children expand their French vocabulary.</a:t>
            </a:r>
          </a:p>
          <a:p>
            <a:r>
              <a:rPr lang="en-GB" sz="1200" b="1" dirty="0">
                <a:latin typeface="Calibri" panose="020F0502020204030204" pitchFamily="34" charset="0"/>
                <a:ea typeface="Calibri" panose="020F0502020204030204" pitchFamily="34" charset="0"/>
                <a:cs typeface="Calibri" panose="020F0502020204030204" pitchFamily="34" charset="0"/>
              </a:rPr>
              <a:t>Songs </a:t>
            </a:r>
            <a:r>
              <a:rPr lang="en-GB" sz="1200" dirty="0">
                <a:latin typeface="Calibri" panose="020F0502020204030204" pitchFamily="34" charset="0"/>
                <a:ea typeface="Calibri" panose="020F0502020204030204" pitchFamily="34" charset="0"/>
                <a:cs typeface="Calibri" panose="020F0502020204030204" pitchFamily="34" charset="0"/>
              </a:rPr>
              <a:t>Catchy French</a:t>
            </a:r>
          </a:p>
          <a:p>
            <a:r>
              <a:rPr lang="en-GB" sz="1200" dirty="0">
                <a:latin typeface="Calibri" panose="020F0502020204030204" pitchFamily="34" charset="0"/>
                <a:ea typeface="Calibri" panose="020F0502020204030204" pitchFamily="34" charset="0"/>
                <a:cs typeface="Calibri" panose="020F0502020204030204" pitchFamily="34" charset="0"/>
              </a:rPr>
              <a:t>singalong — they're brilliant for introducing the topic in a fun and friendly way (and you'll be humming them for days afterwards).</a:t>
            </a:r>
          </a:p>
          <a:p>
            <a:r>
              <a:rPr lang="en-GB" sz="1200" b="1" dirty="0">
                <a:latin typeface="Calibri" panose="020F0502020204030204" pitchFamily="34" charset="0"/>
                <a:ea typeface="Calibri" panose="020F0502020204030204" pitchFamily="34" charset="0"/>
                <a:cs typeface="Calibri" panose="020F0502020204030204" pitchFamily="34" charset="0"/>
              </a:rPr>
              <a:t>Games </a:t>
            </a:r>
            <a:r>
              <a:rPr lang="en-GB" sz="1200" dirty="0">
                <a:latin typeface="Calibri" panose="020F0502020204030204" pitchFamily="34" charset="0"/>
                <a:ea typeface="Calibri" panose="020F0502020204030204" pitchFamily="34" charset="0"/>
                <a:cs typeface="Calibri" panose="020F0502020204030204" pitchFamily="34" charset="0"/>
              </a:rPr>
              <a:t>As well as being great</a:t>
            </a:r>
          </a:p>
          <a:p>
            <a:r>
              <a:rPr lang="en-GB" sz="1200" dirty="0">
                <a:latin typeface="Calibri" panose="020F0502020204030204" pitchFamily="34" charset="0"/>
                <a:ea typeface="Calibri" panose="020F0502020204030204" pitchFamily="34" charset="0"/>
                <a:cs typeface="Calibri" panose="020F0502020204030204" pitchFamily="34" charset="0"/>
              </a:rPr>
              <a:t>fun, they are crafted to help</a:t>
            </a:r>
          </a:p>
          <a:p>
            <a:r>
              <a:rPr lang="en-GB" sz="1200" dirty="0">
                <a:latin typeface="Calibri" panose="020F0502020204030204" pitchFamily="34" charset="0"/>
                <a:ea typeface="Calibri" panose="020F0502020204030204" pitchFamily="34" charset="0"/>
                <a:cs typeface="Calibri" panose="020F0502020204030204" pitchFamily="34" charset="0"/>
              </a:rPr>
              <a:t>improve pupils' vocab, reading, listening and comprehension skills!</a:t>
            </a:r>
          </a:p>
          <a:p>
            <a:r>
              <a:rPr lang="en-GB" sz="1200" b="1" dirty="0">
                <a:latin typeface="Calibri" panose="020F0502020204030204" pitchFamily="34" charset="0"/>
                <a:ea typeface="Calibri" panose="020F0502020204030204" pitchFamily="34" charset="0"/>
                <a:cs typeface="Calibri" panose="020F0502020204030204" pitchFamily="34" charset="0"/>
              </a:rPr>
              <a:t>Stories </a:t>
            </a:r>
            <a:r>
              <a:rPr lang="en-GB" sz="1200" dirty="0">
                <a:latin typeface="Calibri" panose="020F0502020204030204" pitchFamily="34" charset="0"/>
                <a:ea typeface="Calibri" panose="020F0502020204030204" pitchFamily="34" charset="0"/>
                <a:cs typeface="Calibri" panose="020F0502020204030204" pitchFamily="34" charset="0"/>
              </a:rPr>
              <a:t>Beautifully illustrated</a:t>
            </a:r>
          </a:p>
          <a:p>
            <a:r>
              <a:rPr lang="en-GB" sz="1200" dirty="0">
                <a:latin typeface="Calibri" panose="020F0502020204030204" pitchFamily="34" charset="0"/>
                <a:ea typeface="Calibri" panose="020F0502020204030204" pitchFamily="34" charset="0"/>
                <a:cs typeface="Calibri" panose="020F0502020204030204" pitchFamily="34" charset="0"/>
              </a:rPr>
              <a:t>stories brings together all the</a:t>
            </a:r>
          </a:p>
          <a:p>
            <a:r>
              <a:rPr lang="en-GB" sz="1200" dirty="0">
                <a:latin typeface="Calibri" panose="020F0502020204030204" pitchFamily="34" charset="0"/>
                <a:ea typeface="Calibri" panose="020F0502020204030204" pitchFamily="34" charset="0"/>
                <a:cs typeface="Calibri" panose="020F0502020204030204" pitchFamily="34" charset="0"/>
              </a:rPr>
              <a:t>key vocab — all written in</a:t>
            </a:r>
          </a:p>
          <a:p>
            <a:r>
              <a:rPr lang="en-GB" sz="1200" dirty="0">
                <a:latin typeface="Calibri" panose="020F0502020204030204" pitchFamily="34" charset="0"/>
                <a:ea typeface="Calibri" panose="020F0502020204030204" pitchFamily="34" charset="0"/>
                <a:cs typeface="Calibri" panose="020F0502020204030204" pitchFamily="34" charset="0"/>
              </a:rPr>
              <a:t>complete sentences to help</a:t>
            </a:r>
          </a:p>
          <a:p>
            <a:r>
              <a:rPr lang="en-GB" sz="1200" dirty="0">
                <a:latin typeface="Calibri" panose="020F0502020204030204" pitchFamily="34" charset="0"/>
                <a:ea typeface="Calibri" panose="020F0502020204030204" pitchFamily="34" charset="0"/>
                <a:cs typeface="Calibri" panose="020F0502020204030204" pitchFamily="34" charset="0"/>
              </a:rPr>
              <a:t>children build confidence in</a:t>
            </a:r>
          </a:p>
          <a:p>
            <a:r>
              <a:rPr lang="en-GB" sz="1200" dirty="0">
                <a:latin typeface="Calibri" panose="020F0502020204030204" pitchFamily="34" charset="0"/>
                <a:ea typeface="Calibri" panose="020F0502020204030204" pitchFamily="34" charset="0"/>
                <a:cs typeface="Calibri" panose="020F0502020204030204" pitchFamily="34" charset="0"/>
              </a:rPr>
              <a:t>tackling more complex grammar</a:t>
            </a:r>
            <a:r>
              <a:rPr lang="en-GB" sz="1100" dirty="0">
                <a:latin typeface="Calibri" panose="020F0502020204030204" pitchFamily="34" charset="0"/>
                <a:ea typeface="Calibri" panose="020F0502020204030204" pitchFamily="34" charset="0"/>
                <a:cs typeface="Calibri" panose="020F0502020204030204" pitchFamily="34" charset="0"/>
              </a:rPr>
              <a:t>.</a:t>
            </a:r>
            <a:endParaRPr lang="en-US" sz="1100" dirty="0">
              <a:latin typeface="Calibri" panose="020F0502020204030204" pitchFamily="34" charset="0"/>
              <a:cs typeface="Calibri" panose="020F0502020204030204" pitchFamily="34" charset="0"/>
            </a:endParaRPr>
          </a:p>
        </p:txBody>
      </p:sp>
      <p:pic>
        <p:nvPicPr>
          <p:cNvPr id="8" name="Picture 7" descr="A white circle with blue text and a boat with a cross&#10;&#10;Description automatically generated">
            <a:extLst>
              <a:ext uri="{FF2B5EF4-FFF2-40B4-BE49-F238E27FC236}">
                <a16:creationId xmlns:a16="http://schemas.microsoft.com/office/drawing/2014/main" id="{552EC24B-7A5E-89B6-A310-7AA7EB2E3A3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8569" y="96124"/>
            <a:ext cx="996442" cy="998609"/>
          </a:xfrm>
          <a:prstGeom prst="rect">
            <a:avLst/>
          </a:prstGeom>
          <a:noFill/>
          <a:ln>
            <a:noFill/>
          </a:ln>
        </p:spPr>
      </p:pic>
      <p:sp>
        <p:nvSpPr>
          <p:cNvPr id="11" name="TextBox 10">
            <a:extLst>
              <a:ext uri="{FF2B5EF4-FFF2-40B4-BE49-F238E27FC236}">
                <a16:creationId xmlns:a16="http://schemas.microsoft.com/office/drawing/2014/main" id="{140CEB99-F0AD-4C14-9832-64967451682F}"/>
              </a:ext>
            </a:extLst>
          </p:cNvPr>
          <p:cNvSpPr txBox="1"/>
          <p:nvPr/>
        </p:nvSpPr>
        <p:spPr>
          <a:xfrm>
            <a:off x="198569" y="1228725"/>
            <a:ext cx="4328163" cy="3477875"/>
          </a:xfrm>
          <a:prstGeom prst="rect">
            <a:avLst/>
          </a:prstGeom>
          <a:noFill/>
          <a:ln w="28575">
            <a:solidFill>
              <a:schemeClr val="accent4"/>
            </a:solidFill>
          </a:ln>
        </p:spPr>
        <p:txBody>
          <a:bodyPr wrap="square" rtlCol="0">
            <a:spAutoFit/>
          </a:bodyPr>
          <a:lstStyle/>
          <a:p>
            <a:pPr algn="ctr"/>
            <a:r>
              <a:rPr lang="en-GB" sz="1100" b="1" dirty="0"/>
              <a:t>Curriculum rationale </a:t>
            </a:r>
          </a:p>
          <a:p>
            <a:r>
              <a:rPr lang="en-GB" sz="1100" dirty="0"/>
              <a:t>At St Wilfrid's the teaching of a foreign language, which in our context is French, encourages pupil confidence and creative skills. We help our pupils to develop an awareness of cultural differences through the study of language and other countries, drawing links with our Geography curriculum and school values, rooted in SMSC development. Skills of listening, speaking, reading and writing are necessary to enable children to use and apply their French learning in a variety of contexts, such as speaking with peers in partnered conversations, in front of their class, or the school in class assemblies, with the aim that our pupils will develop confidence to use these skills whilst on holiday in France, or speaking to other French speaking people outside of school. It is our intent that our French curriculum lays these foundations for future</a:t>
            </a:r>
          </a:p>
          <a:p>
            <a:r>
              <a:rPr lang="en-GB" sz="1100" dirty="0"/>
              <a:t>language learning, and instils curiosity and key knowledge which they can apply to future learning at secondary school, and in real-life experiences. We ultimately provide an opportunity for children to communicate more effectively with others, whilst helping children to understand what it is to be a global citizen. This includes the importance of tolerance and understanding, which is crucial knowledge in today’s world.</a:t>
            </a:r>
          </a:p>
        </p:txBody>
      </p:sp>
    </p:spTree>
    <p:extLst>
      <p:ext uri="{BB962C8B-B14F-4D97-AF65-F5344CB8AC3E}">
        <p14:creationId xmlns:p14="http://schemas.microsoft.com/office/powerpoint/2010/main" val="950972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6745d2e-59aa-4a41-a5e7-ed8ba9567156" xsi:nil="true"/>
    <lcf76f155ced4ddcb4097134ff3c332f xmlns="f6248d67-a95a-43ba-a853-3ae67adac482">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77ED9F7FED27047BCA74A79E967F0A8" ma:contentTypeVersion="15" ma:contentTypeDescription="Create a new document." ma:contentTypeScope="" ma:versionID="dee6ec069956b61d9fda8c139c1f0ca2">
  <xsd:schema xmlns:xsd="http://www.w3.org/2001/XMLSchema" xmlns:xs="http://www.w3.org/2001/XMLSchema" xmlns:p="http://schemas.microsoft.com/office/2006/metadata/properties" xmlns:ns2="f6248d67-a95a-43ba-a853-3ae67adac482" xmlns:ns3="66745d2e-59aa-4a41-a5e7-ed8ba9567156" targetNamespace="http://schemas.microsoft.com/office/2006/metadata/properties" ma:root="true" ma:fieldsID="1361a074443a6c4a73dc4a945b3f67f0" ns2:_="" ns3:_="">
    <xsd:import namespace="f6248d67-a95a-43ba-a853-3ae67adac482"/>
    <xsd:import namespace="66745d2e-59aa-4a41-a5e7-ed8ba956715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248d67-a95a-43ba-a853-3ae67adac48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95c1d3de-9ab0-47fe-967c-9158f9abe543"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6745d2e-59aa-4a41-a5e7-ed8ba956715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95d694-4378-4dc7-a621-51f737029fcc}" ma:internalName="TaxCatchAll" ma:showField="CatchAllData" ma:web="66745d2e-59aa-4a41-a5e7-ed8ba9567156">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E20F077-9DFF-409B-A817-0E079344C295}">
  <ds:schemaRefs>
    <ds:schemaRef ds:uri="http://schemas.microsoft.com/office/2006/metadata/properties"/>
    <ds:schemaRef ds:uri="http://schemas.microsoft.com/office/2006/documentManagement/types"/>
    <ds:schemaRef ds:uri="http://purl.org/dc/terms/"/>
    <ds:schemaRef ds:uri="http://schemas.openxmlformats.org/package/2006/metadata/core-properties"/>
    <ds:schemaRef ds:uri="66745d2e-59aa-4a41-a5e7-ed8ba9567156"/>
    <ds:schemaRef ds:uri="f6248d67-a95a-43ba-a853-3ae67adac482"/>
    <ds:schemaRef ds:uri="http://purl.org/dc/dcmitype/"/>
    <ds:schemaRef ds:uri="http://purl.org/dc/elements/1.1/"/>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24F5BA79-55A2-42EC-8B18-D0DB56CA9E97}">
  <ds:schemaRefs>
    <ds:schemaRef ds:uri="http://schemas.microsoft.com/sharepoint/v3/contenttype/forms"/>
  </ds:schemaRefs>
</ds:datastoreItem>
</file>

<file path=customXml/itemProps3.xml><?xml version="1.0" encoding="utf-8"?>
<ds:datastoreItem xmlns:ds="http://schemas.openxmlformats.org/officeDocument/2006/customXml" ds:itemID="{1493463C-FD26-4E8C-B48E-B09D53ABF9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248d67-a95a-43ba-a853-3ae67adac482"/>
    <ds:schemaRef ds:uri="66745d2e-59aa-4a41-a5e7-ed8ba956715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4704</TotalTime>
  <Words>827</Words>
  <Application>Microsoft Office PowerPoint</Application>
  <PresentationFormat>Widescreen</PresentationFormat>
  <Paragraphs>47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Halogen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Eleanor Willis Hodgson</dc:creator>
  <cp:lastModifiedBy>Lauren Cousin</cp:lastModifiedBy>
  <cp:revision>923</cp:revision>
  <cp:lastPrinted>2023-09-04T07:04:34Z</cp:lastPrinted>
  <dcterms:created xsi:type="dcterms:W3CDTF">2019-12-16T19:54:34Z</dcterms:created>
  <dcterms:modified xsi:type="dcterms:W3CDTF">2025-01-20T11:37:03Z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0x010100577ED9F7FED27047BCA74A79E967F0A8</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